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3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309" r:id="rId16"/>
    <p:sldId id="270" r:id="rId17"/>
    <p:sldId id="271" r:id="rId18"/>
    <p:sldId id="311" r:id="rId19"/>
    <p:sldId id="272" r:id="rId20"/>
    <p:sldId id="273" r:id="rId21"/>
    <p:sldId id="274" r:id="rId22"/>
    <p:sldId id="275" r:id="rId23"/>
    <p:sldId id="310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307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12" r:id="rId53"/>
    <p:sldId id="303" r:id="rId54"/>
    <p:sldId id="304" r:id="rId55"/>
    <p:sldId id="305" r:id="rId56"/>
    <p:sldId id="306" r:id="rId57"/>
    <p:sldId id="308" r:id="rId5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0000"/>
    <a:srgbClr val="008000"/>
    <a:srgbClr val="FF00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9" autoAdjust="0"/>
    <p:restoredTop sz="86469" autoAdjust="0"/>
  </p:normalViewPr>
  <p:slideViewPr>
    <p:cSldViewPr>
      <p:cViewPr varScale="1">
        <p:scale>
          <a:sx n="79" d="100"/>
          <a:sy n="79" d="100"/>
        </p:scale>
        <p:origin x="-36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63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printerSettings" Target="printerSettings/printerSettings1.bin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2968625"/>
            <a:ext cx="9288463" cy="1323975"/>
          </a:xfrm>
        </p:spPr>
        <p:txBody>
          <a:bodyPr anchor="ctr"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pPr lvl="0"/>
            <a:r>
              <a:rPr lang="x-none" noProof="0" smtClean="0"/>
              <a:t>Click to edit Master title style</a:t>
            </a:r>
            <a:endParaRPr lang="en-US" noProof="0" smtClean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652963"/>
            <a:ext cx="8893175" cy="13684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CC00"/>
                </a:solidFill>
              </a:defRPr>
            </a:lvl1pPr>
          </a:lstStyle>
          <a:p>
            <a:pPr lvl="0"/>
            <a:r>
              <a:rPr lang="x-none" noProof="0" smtClean="0"/>
              <a:t>Click to edit Master subtitle style</a:t>
            </a:r>
            <a:endParaRPr lang="en-US" noProof="0" smtClean="0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 b="1"/>
            </a:lvl1pPr>
          </a:lstStyle>
          <a:p>
            <a:fld id="{F4516B05-2AD3-6A46-8E61-2B23CFA3C46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36513" y="4508500"/>
            <a:ext cx="9144000" cy="0"/>
          </a:xfrm>
          <a:prstGeom prst="line">
            <a:avLst/>
          </a:prstGeom>
          <a:noFill/>
          <a:ln w="57150" cap="rnd">
            <a:solidFill>
              <a:srgbClr val="CC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59402" name="Line 10"/>
          <p:cNvSpPr>
            <a:spLocks noChangeShapeType="1"/>
          </p:cNvSpPr>
          <p:nvPr/>
        </p:nvSpPr>
        <p:spPr bwMode="auto">
          <a:xfrm>
            <a:off x="36513" y="2781300"/>
            <a:ext cx="9144000" cy="0"/>
          </a:xfrm>
          <a:prstGeom prst="line">
            <a:avLst/>
          </a:prstGeom>
          <a:noFill/>
          <a:ln w="76200" cap="rnd">
            <a:solidFill>
              <a:srgbClr val="CC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59403" name="Line 11"/>
          <p:cNvSpPr>
            <a:spLocks noChangeShapeType="1"/>
          </p:cNvSpPr>
          <p:nvPr/>
        </p:nvSpPr>
        <p:spPr bwMode="auto">
          <a:xfrm>
            <a:off x="36513" y="6092825"/>
            <a:ext cx="9144000" cy="0"/>
          </a:xfrm>
          <a:prstGeom prst="line">
            <a:avLst/>
          </a:prstGeom>
          <a:noFill/>
          <a:ln w="57150" cap="rnd">
            <a:solidFill>
              <a:srgbClr val="CC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pic>
        <p:nvPicPr>
          <p:cNvPr id="59404" name="Picture 12" descr="logo-colo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0"/>
            <a:ext cx="405765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553B925-2B81-7544-A64F-2522D993FE1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049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919F4F0-72EA-954C-88D8-F49064BA107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409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084CE41-88B3-DD40-A223-6349014D634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06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A7D7E10-64AC-3D41-8247-BB295E3D20D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64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5EA14DD-7304-3544-9BA0-80BFE2804DB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246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B522B51-217D-7C46-BCE4-7BBA235DD36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4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B269DD-D16C-5A4A-8839-26B37C52E81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13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811A50-6E38-8944-A5CE-C8341AD6915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28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00ED814-58EA-FA4C-80FB-EE11794DFB5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0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404813"/>
            <a:ext cx="2108200" cy="5721350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404813"/>
            <a:ext cx="6175375" cy="5721350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7D4163A-FD1B-A04E-8C76-877368DC72F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79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648"/>
            <a:ext cx="8229600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0768"/>
            <a:ext cx="822960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59575" y="64087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bg2"/>
                </a:solidFill>
              </a:defRPr>
            </a:lvl1pPr>
          </a:lstStyle>
          <a:p>
            <a:fld id="{2C2D7CAB-2DED-D14D-94D1-E461BD32930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1218" name="Text Box 18"/>
          <p:cNvSpPr txBox="1">
            <a:spLocks noChangeArrowheads="1"/>
          </p:cNvSpPr>
          <p:nvPr/>
        </p:nvSpPr>
        <p:spPr bwMode="auto">
          <a:xfrm>
            <a:off x="34925" y="-26988"/>
            <a:ext cx="4032250" cy="304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1400">
                <a:solidFill>
                  <a:schemeClr val="bg2"/>
                </a:solidFill>
                <a:latin typeface="Arial Black" charset="0"/>
              </a:rPr>
              <a:t>University of Sheffield NLP </a:t>
            </a:r>
            <a:endParaRPr lang="en-US" sz="1400">
              <a:solidFill>
                <a:schemeClr val="bg2"/>
              </a:solidFill>
              <a:latin typeface="Arial Black" charset="0"/>
            </a:endParaRP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63817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1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8738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51219" name="Line 19"/>
          <p:cNvSpPr>
            <a:spLocks noChangeShapeType="1"/>
          </p:cNvSpPr>
          <p:nvPr/>
        </p:nvSpPr>
        <p:spPr bwMode="auto">
          <a:xfrm>
            <a:off x="36513" y="1196752"/>
            <a:ext cx="9144000" cy="0"/>
          </a:xfrm>
          <a:prstGeom prst="line">
            <a:avLst/>
          </a:prstGeom>
          <a:noFill/>
          <a:ln w="76200" cap="rnd">
            <a:solidFill>
              <a:srgbClr val="CC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pic>
        <p:nvPicPr>
          <p:cNvPr id="51220" name="Picture 20" descr="simpl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115888"/>
            <a:ext cx="1619250" cy="9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 Rounded MT Bold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 Rounded MT Bold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 Rounded MT Bold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 Rounded MT Bold" charset="0"/>
          <a:ea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 Rounded MT Bold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 Rounded MT Bold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 Rounded MT Bold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 Rounded MT Bold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Wingdings" charset="0"/>
        <a:buChar char="§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CC00"/>
        </a:buClr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emos.gate.ac.uk/mimir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emos.gate.ac.uk/mimir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dbpedia.org/resource/Harriet_Harman" TargetMode="External"/><Relationship Id="rId4" Type="http://schemas.openxmlformats.org/officeDocument/2006/relationships/hyperlink" Target="http://dbpedia.org/ontology/Politician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bpedia.org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emos.gate.ac.uk/pin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ate.ac.uk/gcp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atecloud.net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atecloud.net" TargetMode="External"/><Relationship Id="rId3" Type="http://schemas.openxmlformats.org/officeDocument/2006/relationships/hyperlink" Target="https://gate.ac.uk/mimi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GATE </a:t>
            </a:r>
            <a:r>
              <a:rPr lang="en-US" dirty="0" err="1" smtClean="0"/>
              <a:t>Mímir</a:t>
            </a:r>
            <a:r>
              <a:rPr lang="en-US" dirty="0" smtClean="0"/>
              <a:t> and </a:t>
            </a:r>
            <a:r>
              <a:rPr lang="en-US" dirty="0"/>
              <a:t>c</a:t>
            </a:r>
            <a:r>
              <a:rPr lang="en-US" dirty="0" smtClean="0"/>
              <a:t>loud services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Multi-paradigm indexing and search tool</a:t>
            </a:r>
          </a:p>
          <a:p>
            <a:r>
              <a:rPr lang="en-US" dirty="0" smtClean="0"/>
              <a:t>Pay-as-you-go large-scale annotation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GATE </a:t>
            </a:r>
            <a:r>
              <a:rPr lang="en-US" dirty="0" err="1" smtClean="0"/>
              <a:t>Mímir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GATE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Mímir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an indexing system for GATE documents.</a:t>
            </a:r>
            <a:endParaRPr lang="en-US" sz="3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Mímir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can index:</a:t>
            </a:r>
            <a:endParaRPr lang="en-US" sz="3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dirty="0">
                <a:solidFill>
                  <a:schemeClr val="tx1"/>
                </a:solidFill>
                <a:latin typeface="+mn-lt"/>
                <a:ea typeface="+mn-ea"/>
              </a:rPr>
              <a:t>Text: the original document content is indexed (based on Token annotations)</a:t>
            </a:r>
            <a:endParaRPr lang="en-US" sz="320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r>
              <a:rPr lang="en-US" dirty="0">
                <a:solidFill>
                  <a:schemeClr val="tx1"/>
                </a:solidFill>
                <a:latin typeface="+mn-lt"/>
                <a:ea typeface="+mn-ea"/>
              </a:rPr>
              <a:t>Annotations: annotations and features</a:t>
            </a:r>
            <a:endParaRPr lang="en-US" sz="320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r>
              <a:rPr lang="en-US" dirty="0">
                <a:solidFill>
                  <a:schemeClr val="tx1"/>
                </a:solidFill>
                <a:latin typeface="+mn-lt"/>
                <a:ea typeface="+mn-ea"/>
              </a:rPr>
              <a:t>Semantics: annotations can be linked to external ontologies which can be used at search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</a:rPr>
              <a:t>time</a:t>
            </a:r>
          </a:p>
          <a:p>
            <a:r>
              <a:rPr lang="en-US" dirty="0" err="1"/>
              <a:t>Mímir</a:t>
            </a:r>
            <a:r>
              <a:rPr lang="en-US" dirty="0"/>
              <a:t> queries allow for any combination of these</a:t>
            </a:r>
            <a:endParaRPr lang="en-US" sz="400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endParaRPr lang="en-US" sz="3200" dirty="0">
              <a:solidFill>
                <a:schemeClr val="tx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33392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Mímir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Standard search covers the text.</a:t>
            </a:r>
          </a:p>
          <a:p>
            <a:r>
              <a:rPr lang="en-US" dirty="0"/>
              <a:t>GATE documents also have annotations, which give access to the document's: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+mn-lt"/>
                <a:ea typeface="+mn-ea"/>
              </a:rPr>
              <a:t>Structure (sections, titles, etc.)</a:t>
            </a:r>
            <a:endParaRPr lang="en-US" sz="240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</a:rPr>
              <a:t>Linguistic 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</a:rPr>
              <a:t>features (nouns, verbs, etc.)</a:t>
            </a:r>
            <a:endParaRPr lang="en-US" sz="240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</a:rPr>
              <a:t>Semantics</a:t>
            </a:r>
            <a:endParaRPr lang="en-US" sz="2400" dirty="0" smtClean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</a:rPr>
              <a:t>Etc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</a:rPr>
              <a:t>.</a:t>
            </a:r>
            <a:endParaRPr lang="en-US" sz="2400" dirty="0">
              <a:solidFill>
                <a:schemeClr val="tx1"/>
              </a:solidFill>
              <a:latin typeface="+mn-lt"/>
              <a:ea typeface="+mn-ea"/>
            </a:endParaRPr>
          </a:p>
          <a:p>
            <a:endParaRPr lang="en-US" dirty="0" smtClean="0"/>
          </a:p>
          <a:p>
            <a:r>
              <a:rPr lang="en-US" dirty="0" smtClean="0"/>
              <a:t>Examples: </a:t>
            </a:r>
            <a:r>
              <a:rPr lang="en-US" dirty="0" smtClean="0">
                <a:hlinkClick r:id="rId2"/>
              </a:rPr>
              <a:t>http://demos.gate.ac.uk/mimir</a:t>
            </a:r>
            <a:endParaRPr lang="en-US" dirty="0" smtClean="0"/>
          </a:p>
          <a:p>
            <a:pPr lvl="1"/>
            <a:r>
              <a:rPr lang="en-US" dirty="0" smtClean="0"/>
              <a:t>BBC News 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692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Mímir</a:t>
            </a:r>
            <a:r>
              <a:rPr lang="en-US" dirty="0" smtClean="0"/>
              <a:t> query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Simplest queries are free text</a:t>
            </a:r>
          </a:p>
          <a:p>
            <a:pPr lvl="1"/>
            <a:r>
              <a:rPr lang="en-US" i="1" dirty="0" smtClean="0"/>
              <a:t>text</a:t>
            </a:r>
            <a:endParaRPr lang="en-US" dirty="0" smtClean="0"/>
          </a:p>
          <a:p>
            <a:pPr lvl="1"/>
            <a:r>
              <a:rPr lang="en-US" dirty="0" smtClean="0"/>
              <a:t>“quoted string”</a:t>
            </a:r>
          </a:p>
          <a:p>
            <a:r>
              <a:rPr lang="en-US" dirty="0" smtClean="0"/>
              <a:t>Searching against the document text</a:t>
            </a:r>
          </a:p>
        </p:txBody>
      </p:sp>
    </p:spTree>
    <p:extLst>
      <p:ext uri="{BB962C8B-B14F-4D97-AF65-F5344CB8AC3E}">
        <p14:creationId xmlns:p14="http://schemas.microsoft.com/office/powerpoint/2010/main" val="591109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Plain text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94471"/>
            <a:ext cx="7236097" cy="537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331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Plain text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7021413" cy="534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768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Free text queries are actually searching the </a:t>
            </a:r>
            <a:r>
              <a:rPr lang="en-US" dirty="0" smtClean="0">
                <a:latin typeface="Courier New"/>
                <a:cs typeface="Courier New"/>
              </a:rPr>
              <a:t>string</a:t>
            </a:r>
            <a:r>
              <a:rPr lang="en-US" dirty="0" smtClean="0"/>
              <a:t> features of the GATE </a:t>
            </a:r>
            <a:r>
              <a:rPr lang="en-US" dirty="0" smtClean="0">
                <a:latin typeface="Courier New"/>
                <a:cs typeface="Courier New"/>
              </a:rPr>
              <a:t>Token</a:t>
            </a:r>
            <a:r>
              <a:rPr lang="en-US" dirty="0" smtClean="0"/>
              <a:t> annotations</a:t>
            </a:r>
          </a:p>
          <a:p>
            <a:r>
              <a:rPr lang="en-US" dirty="0" smtClean="0"/>
              <a:t>Can also search other token features, e.g. </a:t>
            </a:r>
            <a:r>
              <a:rPr lang="en-US" dirty="0" smtClean="0">
                <a:latin typeface="Courier New"/>
                <a:cs typeface="Courier New"/>
              </a:rPr>
              <a:t>root</a:t>
            </a:r>
            <a:r>
              <a:rPr lang="en-US" dirty="0" smtClean="0"/>
              <a:t> (morphology) or </a:t>
            </a:r>
            <a:r>
              <a:rPr lang="en-US" dirty="0" smtClean="0">
                <a:latin typeface="Courier New"/>
                <a:cs typeface="Courier New"/>
              </a:rPr>
              <a:t>category</a:t>
            </a:r>
            <a:r>
              <a:rPr lang="en-US" dirty="0" smtClean="0"/>
              <a:t> (POS)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160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6909153" cy="537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799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Default </a:t>
            </a:r>
            <a:r>
              <a:rPr lang="en-US" dirty="0" err="1" smtClean="0"/>
              <a:t>combinator</a:t>
            </a:r>
            <a:r>
              <a:rPr lang="en-US" dirty="0" smtClean="0"/>
              <a:t> is </a:t>
            </a:r>
            <a:r>
              <a:rPr lang="en-US" i="1" dirty="0" smtClean="0"/>
              <a:t>sequence</a:t>
            </a:r>
            <a:r>
              <a:rPr lang="en-US" dirty="0" smtClean="0"/>
              <a:t> – terms must be adjacent</a:t>
            </a:r>
          </a:p>
          <a:p>
            <a:pPr lvl="1"/>
            <a:r>
              <a:rPr lang="en-US" dirty="0" smtClean="0"/>
              <a:t>Different from typical search engines</a:t>
            </a:r>
          </a:p>
          <a:p>
            <a:r>
              <a:rPr lang="en-US" dirty="0" smtClean="0"/>
              <a:t>Can allow gaps with </a:t>
            </a:r>
            <a:r>
              <a:rPr lang="en-US" dirty="0" smtClean="0">
                <a:latin typeface="Courier New"/>
                <a:cs typeface="Courier New"/>
              </a:rPr>
              <a:t>[</a:t>
            </a:r>
            <a:r>
              <a:rPr lang="en-US" dirty="0" err="1" smtClean="0">
                <a:latin typeface="Courier New"/>
                <a:cs typeface="Courier New"/>
              </a:rPr>
              <a:t>n..m</a:t>
            </a:r>
            <a:r>
              <a:rPr lang="en-US" dirty="0" smtClean="0">
                <a:latin typeface="Courier New"/>
                <a:cs typeface="Courier New"/>
              </a:rPr>
              <a:t>]</a:t>
            </a:r>
          </a:p>
          <a:p>
            <a:r>
              <a:rPr lang="en-US" dirty="0" smtClean="0">
                <a:cs typeface="Courier New"/>
              </a:rPr>
              <a:t>Arbitrary gap with AND</a:t>
            </a:r>
          </a:p>
          <a:p>
            <a:pPr lvl="1"/>
            <a:r>
              <a:rPr lang="en-US" dirty="0" smtClean="0">
                <a:latin typeface="Courier New"/>
                <a:cs typeface="Courier New"/>
              </a:rPr>
              <a:t>x AND y </a:t>
            </a:r>
            <a:r>
              <a:rPr lang="en-US" dirty="0" smtClean="0">
                <a:cs typeface="Courier New"/>
              </a:rPr>
              <a:t>finds the shortest span that covers both</a:t>
            </a:r>
            <a:endParaRPr lang="en-US" dirty="0"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918353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0.17.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8100392" cy="446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69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 far nothing a standard search engine couldn’t do…</a:t>
            </a:r>
          </a:p>
          <a:p>
            <a:r>
              <a:rPr lang="en-US" dirty="0" smtClean="0"/>
              <a:t>But </a:t>
            </a:r>
            <a:r>
              <a:rPr lang="en-US" dirty="0" err="1" smtClean="0"/>
              <a:t>Mímir</a:t>
            </a:r>
            <a:r>
              <a:rPr lang="en-US" dirty="0" smtClean="0"/>
              <a:t> also indexes annotations</a:t>
            </a:r>
          </a:p>
          <a:p>
            <a:r>
              <a:rPr lang="en-US" dirty="0" smtClean="0"/>
              <a:t>Syntax:</a:t>
            </a:r>
          </a:p>
          <a:p>
            <a:pPr lvl="1"/>
            <a:r>
              <a:rPr lang="en-US" dirty="0" smtClean="0">
                <a:latin typeface="Courier New"/>
                <a:cs typeface="Courier New"/>
              </a:rPr>
              <a:t>{</a:t>
            </a:r>
            <a:r>
              <a:rPr lang="en-US" dirty="0" err="1" smtClean="0">
                <a:latin typeface="Courier New"/>
                <a:cs typeface="Courier New"/>
              </a:rPr>
              <a:t>AnnotationType</a:t>
            </a:r>
            <a:r>
              <a:rPr lang="en-US" dirty="0" smtClean="0">
                <a:latin typeface="Courier New"/>
                <a:cs typeface="Courier New"/>
              </a:rPr>
              <a:t> feat1=val1 feat2=val2}</a:t>
            </a:r>
          </a:p>
          <a:p>
            <a:pPr lvl="1"/>
            <a:r>
              <a:rPr lang="en-US" dirty="0" smtClean="0">
                <a:cs typeface="Courier New"/>
              </a:rPr>
              <a:t>Feature comparisons can be =, &lt;, &lt;=, &gt;=, &gt;</a:t>
            </a:r>
          </a:p>
          <a:p>
            <a:pPr lvl="1"/>
            <a:r>
              <a:rPr lang="en-US" dirty="0" smtClean="0">
                <a:cs typeface="Courier New"/>
              </a:rPr>
              <a:t>UI offers pop-up with available types/features</a:t>
            </a:r>
          </a:p>
          <a:p>
            <a:r>
              <a:rPr lang="en-US" dirty="0" smtClean="0"/>
              <a:t>Let’s </a:t>
            </a:r>
            <a:r>
              <a:rPr lang="en-US" dirty="0" err="1" smtClean="0"/>
              <a:t>generalise</a:t>
            </a:r>
            <a:r>
              <a:rPr lang="en-US" dirty="0" smtClean="0"/>
              <a:t> – </a:t>
            </a:r>
            <a:r>
              <a:rPr lang="en-US" i="1" dirty="0" smtClean="0"/>
              <a:t>any</a:t>
            </a:r>
            <a:r>
              <a:rPr lang="en-US" dirty="0" smtClean="0"/>
              <a:t> person, not just Harriet</a:t>
            </a:r>
          </a:p>
        </p:txBody>
      </p:sp>
    </p:spTree>
    <p:extLst>
      <p:ext uri="{BB962C8B-B14F-4D97-AF65-F5344CB8AC3E}">
        <p14:creationId xmlns:p14="http://schemas.microsoft.com/office/powerpoint/2010/main" val="1626122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0.22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12776"/>
            <a:ext cx="7952934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13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Containment (use parentheses to group)</a:t>
            </a:r>
          </a:p>
          <a:p>
            <a:pPr lvl="1"/>
            <a:r>
              <a:rPr lang="en-US" dirty="0" smtClean="0"/>
              <a:t>Query1 IN Query2</a:t>
            </a:r>
          </a:p>
          <a:p>
            <a:pPr lvl="1"/>
            <a:r>
              <a:rPr lang="en-US" dirty="0" smtClean="0"/>
              <a:t>Query1 OVER Query2</a:t>
            </a:r>
          </a:p>
          <a:p>
            <a:endParaRPr lang="en-US" dirty="0"/>
          </a:p>
        </p:txBody>
      </p:sp>
      <p:pic>
        <p:nvPicPr>
          <p:cNvPr id="4" name="Picture 3" descr="Screen Shot 2014-06-11 at 20.27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96952"/>
            <a:ext cx="8244408" cy="33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185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Alternative</a:t>
            </a:r>
          </a:p>
          <a:p>
            <a:pPr lvl="1"/>
            <a:r>
              <a:rPr lang="en-US" dirty="0" smtClean="0">
                <a:latin typeface="Courier New"/>
                <a:cs typeface="Courier New"/>
              </a:rPr>
              <a:t>Query1 OR Query2</a:t>
            </a:r>
          </a:p>
          <a:p>
            <a:pPr lvl="1"/>
            <a:r>
              <a:rPr lang="en-US" dirty="0" smtClean="0">
                <a:latin typeface="Courier New"/>
                <a:cs typeface="Courier New"/>
              </a:rPr>
              <a:t>Query1 | Query2</a:t>
            </a:r>
            <a:endParaRPr lang="en-US" dirty="0">
              <a:latin typeface="Courier New"/>
              <a:cs typeface="Courier New"/>
            </a:endParaRPr>
          </a:p>
        </p:txBody>
      </p:sp>
      <p:pic>
        <p:nvPicPr>
          <p:cNvPr id="4" name="Picture 3" descr="Screen Shot 2014-06-11 at 20.25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96952"/>
            <a:ext cx="8282872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07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difference</a:t>
            </a:r>
          </a:p>
          <a:p>
            <a:pPr lvl="1"/>
            <a:r>
              <a:rPr lang="en-US" dirty="0" smtClean="0">
                <a:latin typeface="Courier New"/>
                <a:cs typeface="Courier New"/>
              </a:rPr>
              <a:t>Query1 MINUS Query2</a:t>
            </a:r>
          </a:p>
          <a:p>
            <a:pPr lvl="1"/>
            <a:r>
              <a:rPr lang="en-US" dirty="0" smtClean="0"/>
              <a:t>Returns all spans that match Query1 but are not also matches of Query2</a:t>
            </a:r>
          </a:p>
          <a:p>
            <a:pPr lvl="1"/>
            <a:r>
              <a:rPr lang="en-US" dirty="0" smtClean="0"/>
              <a:t>E.g. sentences that </a:t>
            </a:r>
            <a:r>
              <a:rPr lang="en-US" i="1" dirty="0" smtClean="0"/>
              <a:t>don’t</a:t>
            </a:r>
            <a:r>
              <a:rPr lang="en-US" dirty="0" smtClean="0"/>
              <a:t> mention a location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 smtClean="0">
                <a:latin typeface="Courier New"/>
                <a:cs typeface="Courier New"/>
              </a:rPr>
              <a:t>{Sentence} MINUS</a:t>
            </a:r>
            <a:br>
              <a:rPr lang="en-US" dirty="0" smtClean="0">
                <a:latin typeface="Courier New"/>
                <a:cs typeface="Courier New"/>
              </a:rPr>
            </a:br>
            <a:r>
              <a:rPr lang="en-US" dirty="0" smtClean="0">
                <a:latin typeface="Courier New"/>
                <a:cs typeface="Courier New"/>
              </a:rPr>
              <a:t>( {Sentence} OVER {Location} )</a:t>
            </a:r>
            <a:endParaRPr lang="en-US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843558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8000"/>
                </a:solidFill>
              </a:rPr>
              <a:t>Try it!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http://demos.gate.ac.uk/mimir</a:t>
            </a:r>
            <a:endParaRPr lang="en-US" dirty="0" smtClean="0"/>
          </a:p>
          <a:p>
            <a:pPr lvl="1"/>
            <a:r>
              <a:rPr lang="en-US" dirty="0" smtClean="0"/>
              <a:t>BBC News demo</a:t>
            </a:r>
          </a:p>
          <a:p>
            <a:r>
              <a:rPr lang="en-US" dirty="0"/>
              <a:t>Find:</a:t>
            </a:r>
          </a:p>
          <a:p>
            <a:pPr lvl="1"/>
            <a:r>
              <a:rPr lang="en-US" dirty="0"/>
              <a:t>Document titles</a:t>
            </a:r>
          </a:p>
          <a:p>
            <a:pPr lvl="1"/>
            <a:r>
              <a:rPr lang="en-US" dirty="0"/>
              <a:t>Date expressions</a:t>
            </a:r>
          </a:p>
          <a:p>
            <a:pPr lvl="1"/>
            <a:r>
              <a:rPr lang="en-US" dirty="0" smtClean="0"/>
              <a:t>Amounts </a:t>
            </a:r>
            <a:r>
              <a:rPr lang="en-US" dirty="0"/>
              <a:t>of money </a:t>
            </a:r>
            <a:r>
              <a:rPr lang="en-US" b="1" u="sng" dirty="0"/>
              <a:t>being paid</a:t>
            </a:r>
            <a:endParaRPr lang="en-US" dirty="0"/>
          </a:p>
          <a:p>
            <a:pPr lvl="1"/>
            <a:r>
              <a:rPr lang="en-US" dirty="0"/>
              <a:t>Amounts of money </a:t>
            </a:r>
            <a:r>
              <a:rPr lang="en-US" b="1" u="sng" dirty="0"/>
              <a:t>being received</a:t>
            </a:r>
            <a:endParaRPr lang="en-US" dirty="0"/>
          </a:p>
          <a:p>
            <a:r>
              <a:rPr lang="en-US" dirty="0" smtClean="0"/>
              <a:t>Hint: if you get too much noise, try</a:t>
            </a:r>
          </a:p>
          <a:p>
            <a:pPr lvl="1"/>
            <a:r>
              <a:rPr lang="en-US" dirty="0" smtClean="0"/>
              <a:t>restricting to matches within a sentence</a:t>
            </a:r>
          </a:p>
          <a:p>
            <a:pPr lvl="1"/>
            <a:r>
              <a:rPr lang="en-US" dirty="0" smtClean="0"/>
              <a:t>using </a:t>
            </a:r>
            <a:r>
              <a:rPr lang="en-US" dirty="0" smtClean="0">
                <a:latin typeface="Courier New"/>
                <a:cs typeface="Courier New"/>
              </a:rPr>
              <a:t>IN {Content} </a:t>
            </a:r>
            <a:r>
              <a:rPr lang="en-US" dirty="0" smtClean="0"/>
              <a:t>to ignore boilerplate</a:t>
            </a:r>
          </a:p>
        </p:txBody>
      </p:sp>
    </p:spTree>
    <p:extLst>
      <p:ext uri="{BB962C8B-B14F-4D97-AF65-F5344CB8AC3E}">
        <p14:creationId xmlns:p14="http://schemas.microsoft.com/office/powerpoint/2010/main" val="1312447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Annotations may be linked to a knowledge base, e.g. </a:t>
            </a:r>
            <a:r>
              <a:rPr lang="en-US" dirty="0" err="1" smtClean="0"/>
              <a:t>DBpedia</a:t>
            </a:r>
            <a:r>
              <a:rPr lang="en-US" dirty="0" smtClean="0"/>
              <a:t> (</a:t>
            </a:r>
            <a:r>
              <a:rPr lang="en-US" dirty="0" smtClean="0">
                <a:hlinkClick r:id="rId2"/>
              </a:rPr>
              <a:t>http://dbpedia.org</a:t>
            </a:r>
            <a:r>
              <a:rPr lang="en-US" dirty="0" smtClean="0"/>
              <a:t>)</a:t>
            </a:r>
          </a:p>
          <a:p>
            <a:r>
              <a:rPr lang="en-US" dirty="0" smtClean="0"/>
              <a:t>Annotation refers to an instance</a:t>
            </a:r>
          </a:p>
          <a:p>
            <a:pPr lvl="1"/>
            <a:r>
              <a:rPr lang="en-US" dirty="0" smtClean="0">
                <a:hlinkClick r:id="rId3"/>
              </a:rPr>
              <a:t>http://dbpedia.org/resource/Harriet_Harman</a:t>
            </a:r>
            <a:endParaRPr lang="en-US" dirty="0" smtClean="0"/>
          </a:p>
          <a:p>
            <a:r>
              <a:rPr lang="en-US" dirty="0" smtClean="0"/>
              <a:t>KB knows that this instance belongs to the class of politicians (and people, …)</a:t>
            </a:r>
          </a:p>
          <a:p>
            <a:pPr lvl="1"/>
            <a:r>
              <a:rPr lang="en-US" dirty="0" smtClean="0">
                <a:hlinkClick r:id="rId4"/>
              </a:rPr>
              <a:t>http://dbpedia.org/ontology/Politician</a:t>
            </a:r>
            <a:endParaRPr lang="en-US" dirty="0" smtClean="0"/>
          </a:p>
          <a:p>
            <a:r>
              <a:rPr lang="en-US" dirty="0" smtClean="0"/>
              <a:t>SPARQL query language can retrieve instances that match </a:t>
            </a:r>
            <a:r>
              <a:rPr lang="en-US" dirty="0" smtClean="0"/>
              <a:t>constraints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83942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In news demo, Person, Location and Organization have </a:t>
            </a:r>
            <a:r>
              <a:rPr lang="en-US" dirty="0" smtClean="0">
                <a:latin typeface="Courier New"/>
                <a:cs typeface="Courier New"/>
              </a:rPr>
              <a:t>class</a:t>
            </a:r>
            <a:r>
              <a:rPr lang="en-US" dirty="0" smtClean="0"/>
              <a:t> and </a:t>
            </a:r>
            <a:r>
              <a:rPr lang="en-US" dirty="0" err="1" smtClean="0">
                <a:latin typeface="Courier New"/>
                <a:cs typeface="Courier New"/>
              </a:rPr>
              <a:t>inst</a:t>
            </a:r>
            <a:r>
              <a:rPr lang="en-US" dirty="0" smtClean="0"/>
              <a:t> features</a:t>
            </a:r>
            <a:endParaRPr lang="en-US" dirty="0"/>
          </a:p>
        </p:txBody>
      </p:sp>
      <p:pic>
        <p:nvPicPr>
          <p:cNvPr id="4" name="Picture 3" descr="Screen Shot 2014-06-11 at 20.49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140968"/>
            <a:ext cx="7848872" cy="315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17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use SPARQL to query the KB at search time</a:t>
            </a:r>
          </a:p>
          <a:p>
            <a:r>
              <a:rPr lang="en-US" dirty="0" smtClean="0"/>
              <a:t>E.g. to find </a:t>
            </a:r>
            <a:r>
              <a:rPr lang="en-US" i="1" dirty="0" smtClean="0"/>
              <a:t>all</a:t>
            </a:r>
            <a:r>
              <a:rPr lang="en-US" dirty="0" smtClean="0"/>
              <a:t> politicians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{Person </a:t>
            </a:r>
            <a:r>
              <a:rPr lang="en-US" dirty="0" err="1" smtClean="0">
                <a:latin typeface="Courier New"/>
                <a:cs typeface="Courier New"/>
              </a:rPr>
              <a:t>sparql</a:t>
            </a:r>
            <a:r>
              <a:rPr lang="en-US" dirty="0" smtClean="0">
                <a:latin typeface="Courier New"/>
                <a:cs typeface="Courier New"/>
              </a:rPr>
              <a:t>=”</a:t>
            </a:r>
            <a:br>
              <a:rPr lang="en-US" dirty="0" smtClean="0">
                <a:latin typeface="Courier New"/>
                <a:cs typeface="Courier New"/>
              </a:rPr>
            </a:br>
            <a:r>
              <a:rPr lang="en-US" dirty="0" smtClean="0">
                <a:latin typeface="Courier New"/>
                <a:cs typeface="Courier New"/>
              </a:rPr>
              <a:t> SELECT DISTINCT ?</a:t>
            </a:r>
            <a:r>
              <a:rPr lang="en-US" dirty="0" err="1" smtClean="0">
                <a:latin typeface="Courier New"/>
                <a:cs typeface="Courier New"/>
              </a:rPr>
              <a:t>inst</a:t>
            </a:r>
            <a:r>
              <a:rPr lang="en-US" dirty="0" smtClean="0">
                <a:latin typeface="Courier New"/>
                <a:cs typeface="Courier New"/>
              </a:rPr>
              <a:t> WHERE {</a:t>
            </a:r>
            <a:br>
              <a:rPr lang="en-US" dirty="0" smtClean="0">
                <a:latin typeface="Courier New"/>
                <a:cs typeface="Courier New"/>
              </a:rPr>
            </a:br>
            <a:r>
              <a:rPr lang="en-US" dirty="0" smtClean="0">
                <a:latin typeface="Courier New"/>
                <a:cs typeface="Courier New"/>
              </a:rPr>
              <a:t> ?</a:t>
            </a:r>
            <a:r>
              <a:rPr lang="en-US" dirty="0" err="1" smtClean="0">
                <a:latin typeface="Courier New"/>
                <a:cs typeface="Courier New"/>
              </a:rPr>
              <a:t>inst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a :Politician }"}</a:t>
            </a:r>
            <a:endParaRPr lang="en-US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32481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4-06-11 at 20.48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0"/>
            <a:ext cx="8100392" cy="444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6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 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the sort of query you want to construct by hand…</a:t>
            </a:r>
          </a:p>
          <a:p>
            <a:r>
              <a:rPr lang="en-US" dirty="0" err="1" smtClean="0"/>
              <a:t>Mímir</a:t>
            </a:r>
            <a:r>
              <a:rPr lang="en-US" dirty="0" smtClean="0"/>
              <a:t> provides an XML-over-HTTP query API to allow programmatic querying</a:t>
            </a:r>
          </a:p>
          <a:p>
            <a:r>
              <a:rPr lang="en-US" dirty="0" smtClean="0"/>
              <a:t>Can build custom UIs that hide the query language from users</a:t>
            </a:r>
          </a:p>
          <a:p>
            <a:pPr lvl="1"/>
            <a:r>
              <a:rPr lang="en-US" dirty="0" smtClean="0">
                <a:hlinkClick r:id="rId2"/>
              </a:rPr>
              <a:t>http://demos.gate.ac.uk/pin</a:t>
            </a:r>
            <a:endParaRPr lang="en-US" dirty="0" smtClean="0"/>
          </a:p>
          <a:p>
            <a:pPr lvl="1"/>
            <a:r>
              <a:rPr lang="en-US" dirty="0" smtClean="0"/>
              <a:t>Try out the query builder, look at the underlying query</a:t>
            </a:r>
          </a:p>
        </p:txBody>
      </p:sp>
    </p:spTree>
    <p:extLst>
      <p:ext uri="{BB962C8B-B14F-4D97-AF65-F5344CB8AC3E}">
        <p14:creationId xmlns:p14="http://schemas.microsoft.com/office/powerpoint/2010/main" val="2864547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an index - you need: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Some annotated GATE documents</a:t>
            </a:r>
          </a:p>
          <a:p>
            <a:r>
              <a:rPr lang="en-US" dirty="0" smtClean="0"/>
              <a:t>A description </a:t>
            </a:r>
            <a:r>
              <a:rPr lang="en-US" dirty="0"/>
              <a:t>of </a:t>
            </a:r>
            <a:r>
              <a:rPr lang="en-US" dirty="0" smtClean="0"/>
              <a:t>which annotations </a:t>
            </a:r>
            <a:r>
              <a:rPr lang="en-US" dirty="0"/>
              <a:t>and features you want to index</a:t>
            </a:r>
          </a:p>
          <a:p>
            <a:pPr lvl="1"/>
            <a:r>
              <a:rPr lang="en-US" dirty="0"/>
              <a:t>“Index template”</a:t>
            </a:r>
          </a:p>
          <a:p>
            <a:pPr lvl="1"/>
            <a:r>
              <a:rPr lang="en-US" dirty="0"/>
              <a:t>Only the features you specify in the template will be available for </a:t>
            </a:r>
            <a:r>
              <a:rPr lang="en-US" dirty="0" smtClean="0"/>
              <a:t>searching</a:t>
            </a:r>
          </a:p>
          <a:p>
            <a:r>
              <a:rPr lang="en-US" dirty="0" smtClean="0"/>
              <a:t>A running instance of the </a:t>
            </a:r>
            <a:r>
              <a:rPr lang="en-US" dirty="0" err="1" smtClean="0"/>
              <a:t>Mímir</a:t>
            </a:r>
            <a:r>
              <a:rPr lang="en-US" dirty="0" smtClean="0"/>
              <a:t> </a:t>
            </a:r>
            <a:r>
              <a:rPr lang="en-US" dirty="0" err="1" smtClean="0"/>
              <a:t>webapp</a:t>
            </a:r>
            <a:endParaRPr lang="en-US" dirty="0" smtClean="0"/>
          </a:p>
          <a:p>
            <a:pPr lvl="1"/>
            <a:r>
              <a:rPr lang="en-US" dirty="0" smtClean="0"/>
              <a:t>You can download and build your own (requires Grails)</a:t>
            </a:r>
          </a:p>
          <a:p>
            <a:r>
              <a:rPr lang="en-US" dirty="0" smtClean="0"/>
              <a:t>A way to push the documents to the server</a:t>
            </a:r>
          </a:p>
        </p:txBody>
      </p:sp>
    </p:spTree>
    <p:extLst>
      <p:ext uri="{BB962C8B-B14F-4D97-AF65-F5344CB8AC3E}">
        <p14:creationId xmlns:p14="http://schemas.microsoft.com/office/powerpoint/2010/main" val="803337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Pushing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GATE PR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Mímir</a:t>
            </a:r>
            <a:r>
              <a:rPr lang="en-US" dirty="0" smtClean="0"/>
              <a:t> indexing PR” available as part of the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Mímir</a:t>
            </a:r>
            <a:r>
              <a:rPr lang="en-US" baseline="0" dirty="0" smtClean="0"/>
              <a:t> source distribution</a:t>
            </a:r>
            <a:endParaRPr lang="en-US" dirty="0" smtClean="0"/>
          </a:p>
          <a:p>
            <a:pPr lvl="0"/>
            <a:r>
              <a:rPr lang="en-US" dirty="0" smtClean="0"/>
              <a:t>GCP</a:t>
            </a:r>
            <a:r>
              <a:rPr lang="en-US" baseline="0" dirty="0" smtClean="0"/>
              <a:t> – the </a:t>
            </a:r>
            <a:r>
              <a:rPr lang="en-US" dirty="0" smtClean="0"/>
              <a:t>“GATE Cloud </a:t>
            </a:r>
            <a:r>
              <a:rPr lang="en-US" dirty="0" err="1" smtClean="0"/>
              <a:t>Parallelizer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Tool to deploy a saved GATE application multi-threaded on your own machine</a:t>
            </a:r>
          </a:p>
          <a:p>
            <a:pPr lvl="1"/>
            <a:r>
              <a:rPr lang="en-US" dirty="0" smtClean="0"/>
              <a:t>Includes</a:t>
            </a:r>
            <a:r>
              <a:rPr lang="en-US" baseline="0" dirty="0" smtClean="0"/>
              <a:t> various “output handlers” to save annotations</a:t>
            </a:r>
            <a:r>
              <a:rPr lang="en-US" dirty="0" smtClean="0"/>
              <a:t> to disk</a:t>
            </a:r>
            <a:r>
              <a:rPr lang="en-US" baseline="0" dirty="0" smtClean="0"/>
              <a:t>, or push them into </a:t>
            </a:r>
            <a:r>
              <a:rPr lang="en-US" baseline="0" dirty="0" err="1" smtClean="0"/>
              <a:t>Mímir</a:t>
            </a:r>
            <a:endParaRPr lang="en-US" baseline="0" dirty="0" smtClean="0"/>
          </a:p>
          <a:p>
            <a:pPr lvl="1"/>
            <a:r>
              <a:rPr lang="en-US" baseline="0" dirty="0" smtClean="0">
                <a:hlinkClick r:id="rId2"/>
              </a:rPr>
              <a:t>http://gate.ac.uk/gcp</a:t>
            </a:r>
            <a:endParaRPr lang="en-US" dirty="0" smtClean="0"/>
          </a:p>
          <a:p>
            <a:pPr lvl="0"/>
            <a:r>
              <a:rPr lang="en-US" dirty="0" smtClean="0"/>
              <a:t>or let us do it for you…</a:t>
            </a:r>
          </a:p>
        </p:txBody>
      </p:sp>
    </p:spTree>
    <p:extLst>
      <p:ext uri="{BB962C8B-B14F-4D97-AF65-F5344CB8AC3E}">
        <p14:creationId xmlns:p14="http://schemas.microsoft.com/office/powerpoint/2010/main" val="1658172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GATECloud.net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cloud based service from the GATE team</a:t>
            </a:r>
            <a:endParaRPr lang="en-US" sz="3600" dirty="0"/>
          </a:p>
          <a:p>
            <a:r>
              <a:rPr lang="en-US" dirty="0"/>
              <a:t>Usual cloud benefits:</a:t>
            </a:r>
            <a:endParaRPr lang="en-US" sz="3600" dirty="0"/>
          </a:p>
          <a:p>
            <a:pPr lvl="1"/>
            <a:r>
              <a:rPr lang="en-US" dirty="0"/>
              <a:t>Pay-as-you-go, no upfront hardware costs </a:t>
            </a:r>
            <a:endParaRPr lang="en-US" sz="3200" dirty="0"/>
          </a:p>
          <a:p>
            <a:pPr lvl="1"/>
            <a:r>
              <a:rPr lang="en-US" dirty="0"/>
              <a:t>No </a:t>
            </a:r>
            <a:r>
              <a:rPr lang="en-US" dirty="0" err="1"/>
              <a:t>sysadmin</a:t>
            </a:r>
            <a:r>
              <a:rPr lang="en-US" dirty="0"/>
              <a:t> work</a:t>
            </a:r>
            <a:endParaRPr lang="en-US" sz="3200" dirty="0"/>
          </a:p>
          <a:p>
            <a:pPr lvl="1"/>
            <a:r>
              <a:rPr lang="en-US" dirty="0"/>
              <a:t>Web-based management tools</a:t>
            </a:r>
            <a:endParaRPr lang="en-US" sz="3200" dirty="0"/>
          </a:p>
          <a:p>
            <a:pPr lvl="1"/>
            <a:r>
              <a:rPr lang="en-US" dirty="0"/>
              <a:t>Always latest version, maintained by us</a:t>
            </a:r>
            <a:endParaRPr lang="en-US" sz="3200" dirty="0"/>
          </a:p>
          <a:p>
            <a:r>
              <a:rPr lang="en-US" dirty="0"/>
              <a:t>Not-so-usual cloud benefits</a:t>
            </a:r>
            <a:endParaRPr lang="en-US" sz="3600" dirty="0"/>
          </a:p>
          <a:p>
            <a:pPr lvl="1"/>
            <a:r>
              <a:rPr lang="en-US" dirty="0"/>
              <a:t>Based on open-source software</a:t>
            </a:r>
            <a:endParaRPr lang="en-US" sz="3200" dirty="0"/>
          </a:p>
          <a:p>
            <a:pPr lvl="1"/>
            <a:r>
              <a:rPr lang="en-US" dirty="0"/>
              <a:t>Bring your own </a:t>
            </a:r>
            <a:r>
              <a:rPr lang="en-US" dirty="0" smtClean="0"/>
              <a:t>pipeline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5550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 demand document processing (a.k.a. </a:t>
            </a:r>
            <a:r>
              <a:rPr lang="en-US" i="1" dirty="0"/>
              <a:t>Annotation Jobs</a:t>
            </a:r>
            <a:r>
              <a:rPr lang="en-US" dirty="0"/>
              <a:t>)</a:t>
            </a:r>
          </a:p>
          <a:p>
            <a:pPr lvl="1"/>
            <a:r>
              <a:rPr lang="en-US" dirty="0" smtClean="0"/>
              <a:t>Parallel processing on Amazon EC2</a:t>
            </a:r>
            <a:endParaRPr lang="en-US" dirty="0"/>
          </a:p>
          <a:p>
            <a:pPr lvl="1"/>
            <a:r>
              <a:rPr lang="en-US" dirty="0"/>
              <a:t>On-line job definition tool</a:t>
            </a:r>
          </a:p>
          <a:p>
            <a:pPr lvl="1"/>
            <a:r>
              <a:rPr lang="en-US" dirty="0"/>
              <a:t>Many output formats, including </a:t>
            </a:r>
            <a:r>
              <a:rPr lang="en-US" dirty="0" err="1"/>
              <a:t>Mímir</a:t>
            </a:r>
            <a:endParaRPr lang="en-US" dirty="0"/>
          </a:p>
          <a:p>
            <a:r>
              <a:rPr lang="en-US" dirty="0"/>
              <a:t>On demand </a:t>
            </a:r>
            <a:r>
              <a:rPr lang="en-US" dirty="0" smtClean="0"/>
              <a:t>servers, including </a:t>
            </a:r>
            <a:r>
              <a:rPr lang="en-US" dirty="0" err="1" smtClean="0"/>
              <a:t>Mímir</a:t>
            </a:r>
            <a:endParaRPr lang="en-US" dirty="0" smtClean="0"/>
          </a:p>
          <a:p>
            <a:r>
              <a:rPr lang="en-US" dirty="0" smtClean="0"/>
              <a:t>Top up your account with vouchers from the University online shop</a:t>
            </a:r>
          </a:p>
        </p:txBody>
      </p:sp>
    </p:spTree>
    <p:extLst>
      <p:ext uri="{BB962C8B-B14F-4D97-AF65-F5344CB8AC3E}">
        <p14:creationId xmlns:p14="http://schemas.microsoft.com/office/powerpoint/2010/main" val="400945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9" descr="cloud-architectur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8" y="2412381"/>
            <a:ext cx="8388424" cy="281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166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Dedicated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Rent a dedicated </a:t>
            </a:r>
            <a:r>
              <a:rPr lang="en-US" dirty="0" err="1" smtClean="0"/>
              <a:t>Mímir</a:t>
            </a:r>
            <a:r>
              <a:rPr lang="en-US" dirty="0" smtClean="0"/>
              <a:t> server for your private use</a:t>
            </a:r>
          </a:p>
          <a:p>
            <a:r>
              <a:rPr lang="en-US" dirty="0" smtClean="0"/>
              <a:t>Start and stop it as required</a:t>
            </a:r>
          </a:p>
          <a:p>
            <a:r>
              <a:rPr lang="en-US" dirty="0" smtClean="0"/>
              <a:t>Pay only for the hours it is running</a:t>
            </a:r>
          </a:p>
          <a:p>
            <a:r>
              <a:rPr lang="en-US" dirty="0" smtClean="0"/>
              <a:t>Data (i.e. indexes) persistent across reboots</a:t>
            </a:r>
          </a:p>
          <a:p>
            <a:r>
              <a:rPr lang="en-US" dirty="0" smtClean="0"/>
              <a:t>Backup and restore facility available</a:t>
            </a:r>
          </a:p>
        </p:txBody>
      </p:sp>
    </p:spTree>
    <p:extLst>
      <p:ext uri="{BB962C8B-B14F-4D97-AF65-F5344CB8AC3E}">
        <p14:creationId xmlns:p14="http://schemas.microsoft.com/office/powerpoint/2010/main" val="2492872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Screen Shot 2014-06-11 at 22.06.0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20" y="1124744"/>
            <a:ext cx="8046812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92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Reserving a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usual e-commerce experience</a:t>
            </a:r>
          </a:p>
          <a:p>
            <a:pPr lvl="1"/>
            <a:r>
              <a:rPr lang="en-US" dirty="0" smtClean="0"/>
              <a:t>Sign up for an account</a:t>
            </a:r>
          </a:p>
          <a:p>
            <a:pPr lvl="1"/>
            <a:r>
              <a:rPr lang="en-US" dirty="0" smtClean="0"/>
              <a:t>Buy a top-up voucher</a:t>
            </a:r>
          </a:p>
          <a:p>
            <a:pPr lvl="1"/>
            <a:r>
              <a:rPr lang="en-US" dirty="0" smtClean="0"/>
              <a:t>Add item(s) to your basket</a:t>
            </a:r>
          </a:p>
          <a:p>
            <a:pPr lvl="1"/>
            <a:r>
              <a:rPr lang="en-US" dirty="0" smtClean="0"/>
              <a:t>Checkout to complete the order</a:t>
            </a:r>
          </a:p>
          <a:p>
            <a:r>
              <a:rPr lang="en-US" dirty="0" smtClean="0"/>
              <a:t>Server appears in your </a:t>
            </a:r>
            <a:r>
              <a:rPr lang="en-US" i="1" dirty="0" smtClean="0"/>
              <a:t>dashboard</a:t>
            </a:r>
            <a:endParaRPr lang="en-US" dirty="0" smtClean="0"/>
          </a:p>
          <a:p>
            <a:r>
              <a:rPr lang="en-US" dirty="0" smtClean="0"/>
              <a:t>Behind the scenes, creates a persistent data </a:t>
            </a:r>
            <a:r>
              <a:rPr lang="en-US" i="1" dirty="0" smtClean="0"/>
              <a:t>volume</a:t>
            </a:r>
            <a:r>
              <a:rPr lang="en-US" dirty="0" smtClean="0"/>
              <a:t> for your data</a:t>
            </a:r>
          </a:p>
        </p:txBody>
      </p:sp>
    </p:spTree>
    <p:extLst>
      <p:ext uri="{BB962C8B-B14F-4D97-AF65-F5344CB8AC3E}">
        <p14:creationId xmlns:p14="http://schemas.microsoft.com/office/powerpoint/2010/main" val="861123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Dashboard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Screen Shot 2014-06-11 at 22.14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8" y="1052736"/>
            <a:ext cx="8147878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044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Reservation control panel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creen Shot 2014-06-11 at 22.14.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36" y="1124744"/>
            <a:ext cx="8046812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082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Controlling the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Start and stop instance</a:t>
            </a:r>
          </a:p>
          <a:p>
            <a:pPr lvl="1"/>
            <a:r>
              <a:rPr lang="en-US" dirty="0" smtClean="0"/>
              <a:t>Startup/shutdown takes a few minutes – system will email you when server is ready</a:t>
            </a:r>
          </a:p>
          <a:p>
            <a:pPr lvl="1"/>
            <a:r>
              <a:rPr lang="en-US" dirty="0" smtClean="0"/>
              <a:t>You pay the hourly price whenever the instance is running</a:t>
            </a:r>
          </a:p>
          <a:p>
            <a:r>
              <a:rPr lang="en-US" dirty="0" smtClean="0"/>
              <a:t>Backup and restore</a:t>
            </a:r>
          </a:p>
          <a:p>
            <a:pPr lvl="1"/>
            <a:r>
              <a:rPr lang="en-US" dirty="0" smtClean="0"/>
              <a:t>Save the state of your data volume so you can roll back later</a:t>
            </a:r>
          </a:p>
          <a:p>
            <a:r>
              <a:rPr lang="en-US" dirty="0" smtClean="0"/>
              <a:t>Destroy reservation</a:t>
            </a:r>
          </a:p>
          <a:p>
            <a:pPr lvl="1"/>
            <a:r>
              <a:rPr lang="en-US" dirty="0" smtClean="0"/>
              <a:t>If you no longer need the server, destroy it to discard the data volume and all backups</a:t>
            </a:r>
          </a:p>
          <a:p>
            <a:pPr lvl="1"/>
            <a:r>
              <a:rPr lang="en-US" i="1" dirty="0" smtClean="0"/>
              <a:t>This cannot be undone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543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Annotation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Parallel and distributed annotation of documents with a GATE application</a:t>
            </a:r>
          </a:p>
          <a:p>
            <a:r>
              <a:rPr lang="en-US" dirty="0" smtClean="0"/>
              <a:t>Upload your own documents</a:t>
            </a:r>
          </a:p>
          <a:p>
            <a:pPr lvl="1"/>
            <a:r>
              <a:rPr lang="en-US" dirty="0" smtClean="0"/>
              <a:t>zip, tar, arc/</a:t>
            </a:r>
            <a:r>
              <a:rPr lang="en-US" dirty="0" err="1" smtClean="0"/>
              <a:t>warc</a:t>
            </a:r>
            <a:r>
              <a:rPr lang="en-US" dirty="0" smtClean="0"/>
              <a:t> archives</a:t>
            </a:r>
          </a:p>
          <a:p>
            <a:r>
              <a:rPr lang="en-US" dirty="0" smtClean="0"/>
              <a:t>Upload your own pipeline</a:t>
            </a:r>
          </a:p>
          <a:p>
            <a:pPr lvl="1"/>
            <a:r>
              <a:rPr lang="en-US" dirty="0" smtClean="0"/>
              <a:t>“Export for </a:t>
            </a:r>
            <a:r>
              <a:rPr lang="en-US" dirty="0" err="1" smtClean="0"/>
              <a:t>GATECloud.net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… or use a standard one</a:t>
            </a:r>
          </a:p>
          <a:p>
            <a:r>
              <a:rPr lang="en-US" dirty="0" smtClean="0"/>
              <a:t>Output annotations in various formats, or send documents directly to </a:t>
            </a:r>
            <a:r>
              <a:rPr lang="en-US" dirty="0" err="1" smtClean="0"/>
              <a:t>Mímir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06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lifecycle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46" b="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96296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Amazon EC2</a:t>
            </a:r>
          </a:p>
          <a:p>
            <a:r>
              <a:rPr lang="en-US" dirty="0" smtClean="0"/>
              <a:t>Ubuntu LTS, 64-bit</a:t>
            </a:r>
          </a:p>
          <a:p>
            <a:r>
              <a:rPr lang="en-US" dirty="0" smtClean="0"/>
              <a:t>Oracle Java 7</a:t>
            </a:r>
          </a:p>
          <a:p>
            <a:r>
              <a:rPr lang="en-US" dirty="0" smtClean="0"/>
              <a:t>~2GB/thread RAM on average</a:t>
            </a:r>
          </a:p>
          <a:p>
            <a:r>
              <a:rPr lang="en-US" dirty="0" smtClean="0"/>
              <a:t>GCP 2.5, based on GATE Embedded 8.1</a:t>
            </a:r>
          </a:p>
        </p:txBody>
      </p:sp>
    </p:spTree>
    <p:extLst>
      <p:ext uri="{BB962C8B-B14F-4D97-AF65-F5344CB8AC3E}">
        <p14:creationId xmlns:p14="http://schemas.microsoft.com/office/powerpoint/2010/main" val="2764859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Reserving a job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Same process as servers</a:t>
            </a:r>
          </a:p>
          <a:p>
            <a:r>
              <a:rPr lang="en-US" dirty="0" smtClean="0"/>
              <a:t>Choose the job you want from the shop</a:t>
            </a:r>
          </a:p>
          <a:p>
            <a:r>
              <a:rPr lang="en-US" dirty="0" smtClean="0"/>
              <a:t>Add to basket</a:t>
            </a:r>
          </a:p>
          <a:p>
            <a:r>
              <a:rPr lang="en-US" dirty="0" smtClean="0"/>
              <a:t>Checkout</a:t>
            </a:r>
          </a:p>
          <a:p>
            <a:r>
              <a:rPr lang="en-US" dirty="0" smtClean="0"/>
              <a:t>Job appears in dashboard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18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a job -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2.56.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8587219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63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a job - 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4-06-11 at 22.59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8623300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173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Outputting to </a:t>
            </a:r>
            <a:r>
              <a:rPr lang="en-US" dirty="0" err="1" smtClean="0"/>
              <a:t>Mímir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up the </a:t>
            </a:r>
            <a:r>
              <a:rPr lang="en-US" dirty="0" err="1" smtClean="0"/>
              <a:t>Mímir</a:t>
            </a:r>
            <a:r>
              <a:rPr lang="en-US" dirty="0" smtClean="0"/>
              <a:t> server we reserved earlier</a:t>
            </a:r>
          </a:p>
          <a:p>
            <a:r>
              <a:rPr lang="en-US" dirty="0" smtClean="0"/>
              <a:t>Create an appropriate index template</a:t>
            </a:r>
          </a:p>
          <a:p>
            <a:r>
              <a:rPr lang="en-US" dirty="0" smtClean="0"/>
              <a:t>Create an index</a:t>
            </a:r>
          </a:p>
        </p:txBody>
      </p:sp>
    </p:spTree>
    <p:extLst>
      <p:ext uri="{BB962C8B-B14F-4D97-AF65-F5344CB8AC3E}">
        <p14:creationId xmlns:p14="http://schemas.microsoft.com/office/powerpoint/2010/main" val="1358291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template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3.05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8" y="1052736"/>
            <a:ext cx="8147878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33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an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3.06.3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8" y="1052736"/>
            <a:ext cx="8147878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06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 details – note URL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3.06.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8" y="1052736"/>
            <a:ext cx="8147878" cy="5805264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1763688" y="3717032"/>
            <a:ext cx="5328592" cy="432048"/>
          </a:xfrm>
          <a:prstGeom prst="ellipse">
            <a:avLst/>
          </a:prstGeom>
          <a:noFill/>
          <a:ln w="28575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0" i="0" u="none" strike="noStrike" cap="none" normalizeH="0" baseline="0">
              <a:ln>
                <a:noFill/>
              </a:ln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066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a job -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3.07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41" y="1556792"/>
            <a:ext cx="8496131" cy="450912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4499992" y="2924944"/>
            <a:ext cx="1656184" cy="432048"/>
          </a:xfrm>
          <a:prstGeom prst="ellipse">
            <a:avLst/>
          </a:prstGeom>
          <a:noFill/>
          <a:ln w="28575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787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the job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creen Shot 2014-06-11 at 23.07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8485518" cy="450912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179512" y="5589240"/>
            <a:ext cx="936104" cy="576064"/>
          </a:xfrm>
          <a:prstGeom prst="ellipse">
            <a:avLst/>
          </a:prstGeom>
          <a:noFill/>
          <a:ln w="28575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759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job completes…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3.15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76309"/>
            <a:ext cx="8566040" cy="451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90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“Sync” the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3.17.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86" y="1152128"/>
            <a:ext cx="8147878" cy="5805264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3131840" y="5643607"/>
            <a:ext cx="936104" cy="576064"/>
          </a:xfrm>
          <a:prstGeom prst="ellipse">
            <a:avLst/>
          </a:prstGeom>
          <a:noFill/>
          <a:ln w="28575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290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“Sync” the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Mímir</a:t>
            </a:r>
            <a:r>
              <a:rPr lang="en-US" dirty="0" smtClean="0"/>
              <a:t> accumulates documents in RAM</a:t>
            </a:r>
          </a:p>
          <a:p>
            <a:r>
              <a:rPr lang="en-US" dirty="0" smtClean="0"/>
              <a:t>Documents saved to disk after (by default) one hour, or when memory threshold reached</a:t>
            </a:r>
          </a:p>
          <a:p>
            <a:r>
              <a:rPr lang="en-US" dirty="0" smtClean="0"/>
              <a:t>Documents become searchable once saved to disk</a:t>
            </a:r>
          </a:p>
          <a:p>
            <a:r>
              <a:rPr lang="en-US" dirty="0" smtClean="0"/>
              <a:t>“Sync” button forces an immediate save, if you know no more documents due</a:t>
            </a:r>
          </a:p>
          <a:p>
            <a:pPr lvl="1"/>
            <a:r>
              <a:rPr lang="en-US" dirty="0" smtClean="0"/>
              <a:t>Can continue to send more documents, but only sync-</a:t>
            </a:r>
            <a:r>
              <a:rPr lang="en-US" dirty="0" err="1" smtClean="0"/>
              <a:t>ed</a:t>
            </a:r>
            <a:r>
              <a:rPr lang="en-US" dirty="0" smtClean="0"/>
              <a:t> ones available for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830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your new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3.21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29" y="1152128"/>
            <a:ext cx="8248943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480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8000"/>
                </a:solidFill>
              </a:rPr>
              <a:t>Try it!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Sign up for an account on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https://gatecloud.net</a:t>
            </a:r>
            <a:endParaRPr lang="en-US" dirty="0" smtClean="0"/>
          </a:p>
          <a:p>
            <a:r>
              <a:rPr lang="en-US" dirty="0" smtClean="0"/>
              <a:t>Use your voucher code</a:t>
            </a:r>
          </a:p>
          <a:p>
            <a:r>
              <a:rPr lang="en-US" dirty="0" smtClean="0"/>
              <a:t>Reserve a </a:t>
            </a:r>
            <a:r>
              <a:rPr lang="en-US" dirty="0" err="1" smtClean="0"/>
              <a:t>Mímir</a:t>
            </a:r>
            <a:r>
              <a:rPr lang="en-US" dirty="0" smtClean="0"/>
              <a:t> 5.1 server</a:t>
            </a:r>
          </a:p>
          <a:p>
            <a:r>
              <a:rPr lang="en-US" dirty="0" smtClean="0"/>
              <a:t>Start it up, log in</a:t>
            </a:r>
          </a:p>
          <a:p>
            <a:r>
              <a:rPr lang="en-US" dirty="0" smtClean="0"/>
              <a:t>Create a new index template using the contents of </a:t>
            </a:r>
            <a:r>
              <a:rPr lang="en-US" dirty="0" smtClean="0">
                <a:latin typeface="Courier New"/>
                <a:cs typeface="Courier New"/>
              </a:rPr>
              <a:t>index-</a:t>
            </a:r>
            <a:r>
              <a:rPr lang="en-US" dirty="0" err="1" smtClean="0">
                <a:latin typeface="Courier New"/>
                <a:cs typeface="Courier New"/>
              </a:rPr>
              <a:t>template.groovy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/>
              <a:t>Create a new local index using this template</a:t>
            </a:r>
          </a:p>
          <a:p>
            <a:r>
              <a:rPr lang="en-US" dirty="0" smtClean="0"/>
              <a:t>Visit index admin page and note the URL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523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8000"/>
                </a:solidFill>
              </a:rPr>
              <a:t>Try it!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Reserve a “custom annotation job”</a:t>
            </a:r>
          </a:p>
          <a:p>
            <a:r>
              <a:rPr lang="en-US" dirty="0" smtClean="0"/>
              <a:t>Application zip file is</a:t>
            </a:r>
            <a:br>
              <a:rPr lang="en-US" dirty="0" smtClean="0"/>
            </a:br>
            <a:r>
              <a:rPr lang="en-US" dirty="0" err="1" smtClean="0"/>
              <a:t>fastvac-application.zip</a:t>
            </a:r>
            <a:endParaRPr lang="en-US" dirty="0" smtClean="0"/>
          </a:p>
          <a:p>
            <a:r>
              <a:rPr lang="en-US" dirty="0" smtClean="0"/>
              <a:t>Input is </a:t>
            </a:r>
            <a:r>
              <a:rPr lang="en-US" dirty="0" smtClean="0"/>
              <a:t>pubmed-corpus-672.zip</a:t>
            </a:r>
            <a:endParaRPr lang="en-US" dirty="0" smtClean="0"/>
          </a:p>
          <a:p>
            <a:pPr lvl="1"/>
            <a:r>
              <a:rPr lang="en-US" dirty="0"/>
              <a:t>Mime type: </a:t>
            </a:r>
            <a:r>
              <a:rPr lang="en-US" b="1" u="sng" dirty="0"/>
              <a:t>text/x-</a:t>
            </a:r>
            <a:r>
              <a:rPr lang="en-US" b="1" u="sng" dirty="0" err="1"/>
              <a:t>pubmed</a:t>
            </a:r>
            <a:r>
              <a:rPr lang="en-US" dirty="0" smtClean="0"/>
              <a:t>, </a:t>
            </a:r>
            <a:r>
              <a:rPr lang="en-US" dirty="0"/>
              <a:t>Encoding: </a:t>
            </a:r>
            <a:r>
              <a:rPr lang="en-US" b="1" u="sng" dirty="0"/>
              <a:t>UTF-</a:t>
            </a:r>
            <a:r>
              <a:rPr lang="en-US" b="1" u="sng" dirty="0" smtClean="0"/>
              <a:t>8</a:t>
            </a:r>
            <a:endParaRPr lang="en-US" dirty="0" smtClean="0"/>
          </a:p>
          <a:p>
            <a:r>
              <a:rPr lang="en-US" dirty="0"/>
              <a:t>Set one output to MIMIR, using the Index URL </a:t>
            </a:r>
            <a:r>
              <a:rPr lang="en-US" dirty="0" smtClean="0"/>
              <a:t>you noted above</a:t>
            </a:r>
            <a:endParaRPr lang="en-US" sz="3600" dirty="0"/>
          </a:p>
          <a:p>
            <a:pPr lvl="1"/>
            <a:r>
              <a:rPr lang="en-US" u="sng" dirty="0"/>
              <a:t>Make sure to not include any spaces in the </a:t>
            </a:r>
            <a:r>
              <a:rPr lang="en-US" u="sng" dirty="0" smtClean="0"/>
              <a:t>index URL</a:t>
            </a:r>
          </a:p>
          <a:p>
            <a:r>
              <a:rPr lang="en-US" dirty="0" smtClean="0"/>
              <a:t>Run the job, and when finished sync the index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067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8000"/>
                </a:solidFill>
              </a:rPr>
              <a:t>Try it!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Try some searches on your new </a:t>
            </a:r>
            <a:r>
              <a:rPr lang="en-US" dirty="0" smtClean="0"/>
              <a:t>index</a:t>
            </a:r>
          </a:p>
          <a:p>
            <a:pPr lvl="1"/>
            <a:r>
              <a:rPr lang="en-US" dirty="0" smtClean="0"/>
              <a:t>{Pathogen} IN {title}</a:t>
            </a:r>
          </a:p>
          <a:p>
            <a:r>
              <a:rPr lang="en-US" dirty="0" smtClean="0"/>
              <a:t>Index template points to SPARQL endpoint with the </a:t>
            </a:r>
            <a:r>
              <a:rPr lang="en-US" dirty="0" err="1" smtClean="0"/>
              <a:t>FastVac</a:t>
            </a:r>
            <a:r>
              <a:rPr lang="en-US" dirty="0" smtClean="0"/>
              <a:t> ontology</a:t>
            </a:r>
          </a:p>
          <a:p>
            <a:r>
              <a:rPr lang="en-US" dirty="0" smtClean="0"/>
              <a:t>Semantic queries, e.g.</a:t>
            </a:r>
          </a:p>
          <a:p>
            <a:pPr lvl="1"/>
            <a:r>
              <a:rPr lang="en-US" dirty="0"/>
              <a:t>{</a:t>
            </a:r>
            <a:r>
              <a:rPr lang="en-US" dirty="0" err="1"/>
              <a:t>Animals_and_models</a:t>
            </a:r>
            <a:r>
              <a:rPr lang="en-US" dirty="0"/>
              <a:t> </a:t>
            </a:r>
            <a:r>
              <a:rPr lang="en-US" dirty="0" err="1"/>
              <a:t>sparql</a:t>
            </a:r>
            <a:r>
              <a:rPr lang="en-US" dirty="0"/>
              <a:t> </a:t>
            </a:r>
            <a:r>
              <a:rPr lang="en-US" dirty="0" smtClean="0"/>
              <a:t>=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/>
              <a:t>"SELECT ?</a:t>
            </a:r>
            <a:r>
              <a:rPr lang="en-US" dirty="0" err="1"/>
              <a:t>inst</a:t>
            </a:r>
            <a:r>
              <a:rPr lang="en-US" dirty="0"/>
              <a:t> WHERE </a:t>
            </a:r>
            <a:r>
              <a:rPr lang="en-US" dirty="0" smtClean="0"/>
              <a:t>{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/>
              <a:t>?</a:t>
            </a:r>
            <a:r>
              <a:rPr lang="en-US" dirty="0" err="1"/>
              <a:t>inst</a:t>
            </a:r>
            <a:r>
              <a:rPr lang="en-US" dirty="0"/>
              <a:t> a :Non-</a:t>
            </a:r>
            <a:r>
              <a:rPr lang="en-US" dirty="0" err="1"/>
              <a:t>human_primate</a:t>
            </a:r>
            <a:r>
              <a:rPr lang="en-US" dirty="0"/>
              <a:t> }"</a:t>
            </a:r>
            <a:r>
              <a:rPr lang="en-US" dirty="0" smtClean="0"/>
              <a:t>}</a:t>
            </a:r>
          </a:p>
          <a:p>
            <a:r>
              <a:rPr lang="en-US" dirty="0" smtClean="0"/>
              <a:t>When </a:t>
            </a:r>
            <a:r>
              <a:rPr lang="en-US" dirty="0" smtClean="0"/>
              <a:t>finished, make sure you stop the </a:t>
            </a:r>
            <a:r>
              <a:rPr lang="en-US" dirty="0" err="1" smtClean="0"/>
              <a:t>Mímir</a:t>
            </a:r>
            <a:r>
              <a:rPr lang="en-US" dirty="0" smtClean="0"/>
              <a:t> server and destroy the reservation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731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developments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version of GATE Cloud later this year</a:t>
            </a:r>
          </a:p>
          <a:p>
            <a:pPr lvl="1"/>
            <a:r>
              <a:rPr lang="en-US" dirty="0" smtClean="0"/>
              <a:t>Wider range of pre-packaged pipelines</a:t>
            </a:r>
          </a:p>
          <a:p>
            <a:pPr lvl="1"/>
            <a:r>
              <a:rPr lang="en-US" dirty="0" smtClean="0"/>
              <a:t>Simpler UI, plus REST API for developers</a:t>
            </a:r>
          </a:p>
          <a:p>
            <a:pPr lvl="1"/>
            <a:r>
              <a:rPr lang="en-US" dirty="0" smtClean="0"/>
              <a:t>“Test this pipeline” function to quickly try different pipelines on your text</a:t>
            </a:r>
          </a:p>
          <a:p>
            <a:pPr lvl="1"/>
            <a:r>
              <a:rPr lang="en-US" dirty="0" smtClean="0"/>
              <a:t>API to process single documents in “online” mode, with a free </a:t>
            </a:r>
            <a:r>
              <a:rPr lang="en-US" smtClean="0"/>
              <a:t>usage quota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8479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AnnoMarket.com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development based on </a:t>
            </a:r>
            <a:r>
              <a:rPr lang="en-US" dirty="0" err="1" smtClean="0"/>
              <a:t>GATECloud.net</a:t>
            </a:r>
            <a:r>
              <a:rPr lang="en-US" dirty="0" smtClean="0"/>
              <a:t>, adding</a:t>
            </a:r>
          </a:p>
          <a:p>
            <a:pPr lvl="1"/>
            <a:r>
              <a:rPr lang="en-US" dirty="0" smtClean="0"/>
              <a:t>A much wider range of pre-packaged pipelines</a:t>
            </a:r>
          </a:p>
          <a:p>
            <a:pPr lvl="1"/>
            <a:r>
              <a:rPr lang="en-US" dirty="0" smtClean="0"/>
              <a:t>Simplified UI, plus REST APIs for job management and processing single documents</a:t>
            </a:r>
          </a:p>
          <a:p>
            <a:pPr lvl="1"/>
            <a:r>
              <a:rPr lang="en-US" dirty="0" smtClean="0"/>
              <a:t>“Test this pipeline” function to quickly try different pipelines on your text</a:t>
            </a:r>
          </a:p>
          <a:p>
            <a:pPr lvl="1"/>
            <a:r>
              <a:rPr lang="en-US" dirty="0" smtClean="0"/>
              <a:t>Access to crawled web data</a:t>
            </a:r>
          </a:p>
        </p:txBody>
      </p:sp>
    </p:spTree>
    <p:extLst>
      <p:ext uri="{BB962C8B-B14F-4D97-AF65-F5344CB8AC3E}">
        <p14:creationId xmlns:p14="http://schemas.microsoft.com/office/powerpoint/2010/main" val="328219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AnnoMarket.com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2 at 00.20.3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8546"/>
            <a:ext cx="9144000" cy="599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94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this pipeline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2 at 00.24.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604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39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developers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REST APIs for integration with other systems</a:t>
            </a:r>
          </a:p>
          <a:p>
            <a:r>
              <a:rPr lang="en-US" dirty="0" smtClean="0"/>
              <a:t>Sell your own pipelines on the platform and take a cut of the proceeds</a:t>
            </a:r>
          </a:p>
          <a:p>
            <a:pPr lvl="1"/>
            <a:r>
              <a:rPr lang="en-US" dirty="0" smtClean="0"/>
              <a:t>Talk to us for more details</a:t>
            </a:r>
          </a:p>
          <a:p>
            <a:endParaRPr lang="en-US" dirty="0"/>
          </a:p>
          <a:p>
            <a:r>
              <a:rPr lang="en-US" dirty="0" smtClean="0"/>
              <a:t>Vouchers available if you want to try it!</a:t>
            </a:r>
          </a:p>
        </p:txBody>
      </p:sp>
    </p:spTree>
    <p:extLst>
      <p:ext uri="{BB962C8B-B14F-4D97-AF65-F5344CB8AC3E}">
        <p14:creationId xmlns:p14="http://schemas.microsoft.com/office/powerpoint/2010/main" val="3199418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More info</a:t>
            </a:r>
          </a:p>
          <a:p>
            <a:pPr lvl="1"/>
            <a:r>
              <a:rPr lang="en-US" dirty="0" smtClean="0">
                <a:hlinkClick r:id="rId2"/>
              </a:rPr>
              <a:t>https://gatecloud.net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https://gate.ac.uk/mimir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2290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GATE">
  <a:themeElements>
    <a:clrScheme name="G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ATE">
      <a:majorFont>
        <a:latin typeface="Arial Rounded MT Bold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3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3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G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GATE.pot</Template>
  <TotalTime>1213</TotalTime>
  <Words>1434</Words>
  <Application>Microsoft Macintosh PowerPoint</Application>
  <PresentationFormat>On-screen Show (4:3)</PresentationFormat>
  <Paragraphs>243</Paragraphs>
  <Slides>57</Slides>
  <Notes>0</Notes>
  <HiddenSlides>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GATE</vt:lpstr>
      <vt:lpstr>GATE Mímir and cloud services</vt:lpstr>
      <vt:lpstr>GATE Mímir</vt:lpstr>
      <vt:lpstr>Why Mímir?</vt:lpstr>
      <vt:lpstr>Mímir query language</vt:lpstr>
      <vt:lpstr>Plain text queries</vt:lpstr>
      <vt:lpstr>Plain text queries</vt:lpstr>
      <vt:lpstr>Token features</vt:lpstr>
      <vt:lpstr>Morphology</vt:lpstr>
      <vt:lpstr>Gaps</vt:lpstr>
      <vt:lpstr>Gaps</vt:lpstr>
      <vt:lpstr>Annotations</vt:lpstr>
      <vt:lpstr>Annotations</vt:lpstr>
      <vt:lpstr>Other operators</vt:lpstr>
      <vt:lpstr>Other operators</vt:lpstr>
      <vt:lpstr>Other operators</vt:lpstr>
      <vt:lpstr>Try it!</vt:lpstr>
      <vt:lpstr>Semantics</vt:lpstr>
      <vt:lpstr>Semantics</vt:lpstr>
      <vt:lpstr>Semantic search</vt:lpstr>
      <vt:lpstr>Semantic search</vt:lpstr>
      <vt:lpstr>Custom UI</vt:lpstr>
      <vt:lpstr>Building an index - you need:</vt:lpstr>
      <vt:lpstr>Pushing documents</vt:lpstr>
      <vt:lpstr>GATECloud.net</vt:lpstr>
      <vt:lpstr>Features</vt:lpstr>
      <vt:lpstr>Architecture</vt:lpstr>
      <vt:lpstr>Dedicated servers</vt:lpstr>
      <vt:lpstr>The shop</vt:lpstr>
      <vt:lpstr>Reserving a server</vt:lpstr>
      <vt:lpstr>Dashboard</vt:lpstr>
      <vt:lpstr>Reservation control panel</vt:lpstr>
      <vt:lpstr>Controlling the server</vt:lpstr>
      <vt:lpstr>Annotation jobs</vt:lpstr>
      <vt:lpstr>Job lifecycle</vt:lpstr>
      <vt:lpstr>Execution environment</vt:lpstr>
      <vt:lpstr>Reserving a job</vt:lpstr>
      <vt:lpstr>Managing a job - application</vt:lpstr>
      <vt:lpstr>Managing a job - input</vt:lpstr>
      <vt:lpstr>Outputting to Mímir</vt:lpstr>
      <vt:lpstr>Create a template</vt:lpstr>
      <vt:lpstr>Create an index</vt:lpstr>
      <vt:lpstr>Index details – note URL</vt:lpstr>
      <vt:lpstr>Managing a job - output</vt:lpstr>
      <vt:lpstr>Start the job</vt:lpstr>
      <vt:lpstr>When job completes…</vt:lpstr>
      <vt:lpstr>“Sync” the index</vt:lpstr>
      <vt:lpstr>“Sync” the index</vt:lpstr>
      <vt:lpstr>Search your new index</vt:lpstr>
      <vt:lpstr>Try it!</vt:lpstr>
      <vt:lpstr>Try it!</vt:lpstr>
      <vt:lpstr>Try it!</vt:lpstr>
      <vt:lpstr>Future developments</vt:lpstr>
      <vt:lpstr>AnnoMarket.com</vt:lpstr>
      <vt:lpstr>AnnoMarket.com</vt:lpstr>
      <vt:lpstr>Test this pipeline</vt:lpstr>
      <vt:lpstr>For developers</vt:lpstr>
      <vt:lpstr>Questions?</vt:lpstr>
    </vt:vector>
  </TitlesOfParts>
  <Company>University of Glasgow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Ian Roberts</cp:lastModifiedBy>
  <cp:revision>41</cp:revision>
  <dcterms:created xsi:type="dcterms:W3CDTF">2006-07-20T19:09:25Z</dcterms:created>
  <dcterms:modified xsi:type="dcterms:W3CDTF">2015-07-01T22:10:41Z</dcterms:modified>
</cp:coreProperties>
</file>