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5" r:id="rId2"/>
    <p:sldId id="428" r:id="rId3"/>
    <p:sldId id="384" r:id="rId4"/>
    <p:sldId id="435" r:id="rId5"/>
    <p:sldId id="369" r:id="rId6"/>
    <p:sldId id="370" r:id="rId7"/>
    <p:sldId id="383" r:id="rId8"/>
    <p:sldId id="409" r:id="rId9"/>
    <p:sldId id="377" r:id="rId10"/>
    <p:sldId id="378" r:id="rId11"/>
    <p:sldId id="436" r:id="rId12"/>
    <p:sldId id="423" r:id="rId13"/>
    <p:sldId id="386" r:id="rId14"/>
    <p:sldId id="357" r:id="rId15"/>
    <p:sldId id="360" r:id="rId16"/>
    <p:sldId id="388" r:id="rId17"/>
    <p:sldId id="430" r:id="rId18"/>
    <p:sldId id="331" r:id="rId19"/>
    <p:sldId id="332" r:id="rId20"/>
    <p:sldId id="333" r:id="rId21"/>
    <p:sldId id="411" r:id="rId22"/>
    <p:sldId id="431" r:id="rId23"/>
    <p:sldId id="392" r:id="rId24"/>
    <p:sldId id="412" r:id="rId25"/>
    <p:sldId id="413" r:id="rId26"/>
    <p:sldId id="395" r:id="rId27"/>
    <p:sldId id="417" r:id="rId28"/>
    <p:sldId id="416" r:id="rId29"/>
    <p:sldId id="419" r:id="rId30"/>
    <p:sldId id="394" r:id="rId31"/>
    <p:sldId id="414" r:id="rId32"/>
    <p:sldId id="432" r:id="rId33"/>
    <p:sldId id="434" r:id="rId34"/>
    <p:sldId id="433" r:id="rId35"/>
    <p:sldId id="415" r:id="rId36"/>
    <p:sldId id="422" r:id="rId37"/>
    <p:sldId id="418" r:id="rId38"/>
    <p:sldId id="427" r:id="rId39"/>
    <p:sldId id="420" r:id="rId40"/>
    <p:sldId id="426" r:id="rId41"/>
    <p:sldId id="421" r:id="rId4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FF9900"/>
    <a:srgbClr val="0099FF"/>
    <a:srgbClr val="33CC33"/>
    <a:srgbClr val="C0C0C0"/>
    <a:srgbClr val="FFFFFF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0" autoAdjust="0"/>
  </p:normalViewPr>
  <p:slideViewPr>
    <p:cSldViewPr snapToGrid="0">
      <p:cViewPr>
        <p:scale>
          <a:sx n="66" d="100"/>
          <a:sy n="66" d="100"/>
        </p:scale>
        <p:origin x="-732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DD4FCD-B152-4183-A695-097836228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6035675"/>
            <a:ext cx="1173163" cy="722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3" descr="nihrcol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5513" y="258763"/>
            <a:ext cx="16557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22363" y="176688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3276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 userDrawn="1"/>
        </p:nvSpPr>
        <p:spPr bwMode="auto">
          <a:xfrm>
            <a:off x="0" y="0"/>
            <a:ext cx="3541713" cy="5892800"/>
          </a:xfrm>
          <a:prstGeom prst="rect">
            <a:avLst/>
          </a:prstGeom>
          <a:solidFill>
            <a:srgbClr val="FFFF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pic>
        <p:nvPicPr>
          <p:cNvPr id="3075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4300" y="6035675"/>
            <a:ext cx="1173163" cy="722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6" name="Picture 11" descr="nihrcolb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75513" y="258763"/>
            <a:ext cx="16557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7198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7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700338" y="2224088"/>
            <a:ext cx="739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5123" name="Picture 3" descr="Ribb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0738" y="3648075"/>
            <a:ext cx="6894512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61521" y="1436915"/>
            <a:ext cx="82296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GB" b="1" dirty="0" smtClean="0"/>
              <a:t>Using GATE to extract information from clinical records for research purposes</a:t>
            </a:r>
          </a:p>
          <a:p>
            <a:pPr marL="342900" indent="-342900" algn="ctr"/>
            <a:endParaRPr lang="en-GB" b="1" dirty="0" smtClean="0"/>
          </a:p>
          <a:p>
            <a:pPr marL="342900" indent="-342900" algn="ctr"/>
            <a:endParaRPr lang="en-GB" b="1" dirty="0" smtClean="0"/>
          </a:p>
          <a:p>
            <a:pPr marL="342900" indent="-342900" algn="ctr"/>
            <a:r>
              <a:rPr lang="en-GB" b="1" dirty="0" smtClean="0"/>
              <a:t>Matthew Broadbent </a:t>
            </a:r>
          </a:p>
          <a:p>
            <a:pPr marL="342900" indent="-342900" algn="ctr"/>
            <a:endParaRPr lang="en-GB" sz="1400" b="1" dirty="0" smtClean="0"/>
          </a:p>
          <a:p>
            <a:pPr marL="342900" indent="-342900" algn="ctr"/>
            <a:r>
              <a:rPr lang="en-GB" sz="1400" b="1" dirty="0" smtClean="0"/>
              <a:t>Clinical Informatics lead</a:t>
            </a:r>
          </a:p>
          <a:p>
            <a:pPr marL="342900" indent="-342900" algn="ctr"/>
            <a:r>
              <a:rPr lang="en-GB" sz="1400" b="1" dirty="0" smtClean="0"/>
              <a:t>South London and Maudsley (SLAM) NHS Foundation Trust</a:t>
            </a:r>
          </a:p>
          <a:p>
            <a:pPr marL="342900" indent="-342900" algn="ctr"/>
            <a:r>
              <a:rPr lang="en-GB" sz="1400" b="1" dirty="0" smtClean="0"/>
              <a:t>Specialist Biomedical Research Centre (BRC)</a:t>
            </a:r>
            <a:endParaRPr lang="en-GB" sz="1400" b="1" dirty="0"/>
          </a:p>
          <a:p>
            <a:pPr marL="342900" indent="-342900"/>
            <a:endParaRPr lang="en-GB" sz="1400" b="1" dirty="0"/>
          </a:p>
          <a:p>
            <a:pPr marL="342900" indent="-342900"/>
            <a:endParaRPr lang="en-GB" sz="2800" dirty="0"/>
          </a:p>
          <a:p>
            <a:pPr marL="342900" indent="-342900"/>
            <a:endParaRPr lang="en-GB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133599" y="2249715"/>
            <a:ext cx="51961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GB" sz="2000" dirty="0" smtClean="0"/>
              <a:t>SLAM NHS  Foundation Trust – the source data</a:t>
            </a:r>
            <a:endParaRPr lang="en-US" sz="2000" dirty="0"/>
          </a:p>
        </p:txBody>
      </p:sp>
      <p:sp>
        <p:nvSpPr>
          <p:cNvPr id="173059" name="AutoShape 3"/>
          <p:cNvSpPr>
            <a:spLocks noChangeArrowheads="1"/>
          </p:cNvSpPr>
          <p:nvPr/>
        </p:nvSpPr>
        <p:spPr bwMode="auto">
          <a:xfrm>
            <a:off x="1042988" y="2708275"/>
            <a:ext cx="1800225" cy="2592388"/>
          </a:xfrm>
          <a:prstGeom prst="flowChartMagneticDisk">
            <a:avLst/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179388" y="1700213"/>
            <a:ext cx="3743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Electronic Health Record</a:t>
            </a:r>
            <a:endParaRPr lang="en-GB" sz="2000" b="1" dirty="0"/>
          </a:p>
          <a:p>
            <a:pPr algn="ctr"/>
            <a:r>
              <a:rPr lang="en-GB" sz="2000" b="1" dirty="0"/>
              <a:t>The Patient Journey System</a:t>
            </a:r>
            <a:endParaRPr lang="en-US" sz="2000" b="1" dirty="0"/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4427538" y="1111689"/>
            <a:ext cx="4716462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b="1" dirty="0" smtClean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FF6600"/>
                </a:solidFill>
              </a:rPr>
              <a:t>Coverage: </a:t>
            </a:r>
            <a:r>
              <a:rPr lang="en-GB" dirty="0" smtClean="0">
                <a:solidFill>
                  <a:srgbClr val="FF6600"/>
                </a:solidFill>
              </a:rPr>
              <a:t>Lambeth, Southwark, </a:t>
            </a:r>
            <a:r>
              <a:rPr lang="en-GB" dirty="0" smtClean="0">
                <a:solidFill>
                  <a:schemeClr val="bg1"/>
                </a:solidFill>
              </a:rPr>
              <a:t>. . . . . ..  . . .              </a:t>
            </a:r>
            <a:r>
              <a:rPr lang="en-GB" dirty="0" smtClean="0">
                <a:solidFill>
                  <a:srgbClr val="FF6600"/>
                </a:solidFill>
              </a:rPr>
              <a:t>   Lewisham, Croydon</a:t>
            </a:r>
          </a:p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FF6600"/>
                </a:solidFill>
              </a:rPr>
              <a:t>Local </a:t>
            </a:r>
            <a:r>
              <a:rPr lang="en-GB" b="1" dirty="0">
                <a:solidFill>
                  <a:srgbClr val="FF6600"/>
                </a:solidFill>
              </a:rPr>
              <a:t>population: </a:t>
            </a:r>
            <a:r>
              <a:rPr lang="en-GB" dirty="0" smtClean="0">
                <a:solidFill>
                  <a:srgbClr val="FF6600"/>
                </a:solidFill>
              </a:rPr>
              <a:t>c. 1.1 </a:t>
            </a:r>
            <a:r>
              <a:rPr lang="en-GB" dirty="0">
                <a:solidFill>
                  <a:srgbClr val="FF6600"/>
                </a:solidFill>
              </a:rPr>
              <a:t>million</a:t>
            </a:r>
          </a:p>
          <a:p>
            <a:pPr>
              <a:spcBef>
                <a:spcPct val="50000"/>
              </a:spcBef>
            </a:pPr>
            <a:endParaRPr lang="en-GB" sz="800" b="1" dirty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rgbClr val="FF6600"/>
                </a:solidFill>
              </a:rPr>
              <a:t>Clinical area: </a:t>
            </a:r>
            <a:r>
              <a:rPr lang="en-GB" dirty="0">
                <a:solidFill>
                  <a:srgbClr val="FF6600"/>
                </a:solidFill>
              </a:rPr>
              <a:t>specialist mental health</a:t>
            </a:r>
          </a:p>
          <a:p>
            <a:pPr>
              <a:spcBef>
                <a:spcPct val="50000"/>
              </a:spcBef>
            </a:pPr>
            <a:endParaRPr lang="en-GB" sz="800" b="1" dirty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FF6600"/>
                </a:solidFill>
              </a:rPr>
              <a:t>Active </a:t>
            </a:r>
            <a:r>
              <a:rPr lang="en-GB" b="1" dirty="0">
                <a:solidFill>
                  <a:srgbClr val="FF6600"/>
                </a:solidFill>
              </a:rPr>
              <a:t>patients: </a:t>
            </a:r>
            <a:r>
              <a:rPr lang="en-GB" dirty="0" smtClean="0">
                <a:solidFill>
                  <a:srgbClr val="FF6600"/>
                </a:solidFill>
              </a:rPr>
              <a:t>c. 35000</a:t>
            </a:r>
            <a:endParaRPr lang="en-GB" dirty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endParaRPr lang="en-GB" sz="800" b="1" dirty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rgbClr val="FF6600"/>
                </a:solidFill>
              </a:rPr>
              <a:t>Total </a:t>
            </a:r>
            <a:r>
              <a:rPr lang="en-GB" b="1" dirty="0" smtClean="0">
                <a:solidFill>
                  <a:srgbClr val="FF6600"/>
                </a:solidFill>
              </a:rPr>
              <a:t>inpatients: </a:t>
            </a:r>
            <a:r>
              <a:rPr lang="en-GB" dirty="0" smtClean="0">
                <a:solidFill>
                  <a:srgbClr val="FF6600"/>
                </a:solidFill>
              </a:rPr>
              <a:t>c. 1000</a:t>
            </a:r>
          </a:p>
          <a:p>
            <a:pPr>
              <a:spcBef>
                <a:spcPct val="50000"/>
              </a:spcBef>
            </a:pPr>
            <a:endParaRPr lang="en-GB" sz="800" b="1" dirty="0" smtClean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FF6600"/>
                </a:solidFill>
              </a:rPr>
              <a:t>Total records: </a:t>
            </a:r>
            <a:r>
              <a:rPr lang="en-GB" dirty="0" smtClean="0">
                <a:solidFill>
                  <a:srgbClr val="FF6600"/>
                </a:solidFill>
              </a:rPr>
              <a:t>c. 175000</a:t>
            </a:r>
          </a:p>
          <a:p>
            <a:pPr>
              <a:spcBef>
                <a:spcPct val="50000"/>
              </a:spcBef>
            </a:pPr>
            <a:endParaRPr lang="en-GB" sz="800" b="1" dirty="0" smtClean="0">
              <a:solidFill>
                <a:srgbClr val="FF66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FF6600"/>
                </a:solidFill>
              </a:rPr>
              <a:t>‘Active’ users: </a:t>
            </a:r>
            <a:r>
              <a:rPr lang="en-GB" dirty="0" smtClean="0">
                <a:solidFill>
                  <a:srgbClr val="FF6600"/>
                </a:solidFill>
              </a:rPr>
              <a:t>c. 5000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73063" name="Line 7"/>
          <p:cNvSpPr>
            <a:spLocks noChangeShapeType="1"/>
          </p:cNvSpPr>
          <p:nvPr/>
        </p:nvSpPr>
        <p:spPr bwMode="auto">
          <a:xfrm>
            <a:off x="4095750" y="1422400"/>
            <a:ext cx="0" cy="396081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74625" y="841375"/>
            <a:ext cx="6923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3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73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3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3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3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30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730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uiExpand="1" animBg="1"/>
      <p:bldP spid="173060" grpId="0" uiExpand="1"/>
      <p:bldP spid="173061" grpId="0" uiExpand="1" build="allAtOnce"/>
      <p:bldP spid="1730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057" y="1465942"/>
            <a:ext cx="809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Aim</a:t>
            </a:r>
            <a:r>
              <a:rPr lang="en-GB" dirty="0" smtClean="0"/>
              <a:t>: to access clinical data from local health records for research purposes: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4288" y="2126344"/>
            <a:ext cx="759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Value:</a:t>
            </a:r>
            <a:r>
              <a:rPr lang="en-GB" dirty="0" smtClean="0"/>
              <a:t> central to academic and national government strategy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81945" y="3290660"/>
            <a:ext cx="7488237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i="1" dirty="0" smtClean="0"/>
              <a:t>“Accessing </a:t>
            </a:r>
            <a:r>
              <a:rPr lang="en-GB" sz="2800" i="1" dirty="0"/>
              <a:t>data from electronic medical records is one of the top 3 targets for </a:t>
            </a:r>
            <a:r>
              <a:rPr lang="en-GB" sz="2800" i="1" dirty="0" smtClean="0"/>
              <a:t>research”</a:t>
            </a:r>
            <a:endParaRPr lang="en-GB" sz="2800" i="1" dirty="0"/>
          </a:p>
          <a:p>
            <a:pPr algn="r">
              <a:spcBef>
                <a:spcPct val="50000"/>
              </a:spcBef>
            </a:pPr>
            <a:endParaRPr lang="en-GB" dirty="0"/>
          </a:p>
          <a:p>
            <a:pPr algn="r">
              <a:spcBef>
                <a:spcPct val="50000"/>
              </a:spcBef>
            </a:pPr>
            <a:r>
              <a:rPr lang="en-GB" dirty="0"/>
              <a:t>Sir William </a:t>
            </a:r>
            <a:r>
              <a:rPr lang="en-GB" dirty="0" err="1"/>
              <a:t>Castell</a:t>
            </a:r>
            <a:r>
              <a:rPr lang="en-GB" dirty="0"/>
              <a:t>, Chairman </a:t>
            </a:r>
            <a:r>
              <a:rPr lang="en-GB" dirty="0" err="1"/>
              <a:t>Wellcome</a:t>
            </a:r>
            <a:r>
              <a:rPr lang="en-GB" dirty="0"/>
              <a:t> Trust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South London and Maudsley Biomedical Research Centre</a:t>
            </a:r>
            <a:endParaRPr lang="en-GB" b="1" dirty="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057" y="1465942"/>
            <a:ext cx="809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Aim</a:t>
            </a:r>
            <a:r>
              <a:rPr lang="en-GB" dirty="0" smtClean="0"/>
              <a:t>: to access clinical data from local health records for research purposes: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4288" y="2126344"/>
            <a:ext cx="759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Value:</a:t>
            </a:r>
            <a:r>
              <a:rPr lang="en-GB" dirty="0" smtClean="0"/>
              <a:t> central to academic and national government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545" y="2946401"/>
            <a:ext cx="7590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Major constraints: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 security and confidentiality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 structure and content of health records</a:t>
            </a:r>
          </a:p>
          <a:p>
            <a:endParaRPr lang="en-GB" dirty="0" smtClean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South London and Maudsley Biomedical Research Centre</a:t>
            </a:r>
            <a:endParaRPr lang="en-GB" b="1" dirty="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29144" cy="788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3" name="AutoShape 3"/>
          <p:cNvSpPr>
            <a:spLocks noChangeArrowheads="1"/>
          </p:cNvSpPr>
          <p:nvPr/>
        </p:nvSpPr>
        <p:spPr bwMode="auto">
          <a:xfrm>
            <a:off x="445861" y="1848077"/>
            <a:ext cx="935038" cy="1295400"/>
          </a:xfrm>
          <a:prstGeom prst="flowChartMagneticDisk">
            <a:avLst/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468313" y="1341438"/>
            <a:ext cx="205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PJS</a:t>
            </a:r>
            <a:endParaRPr lang="en-US" b="1"/>
          </a:p>
        </p:txBody>
      </p:sp>
      <p:sp>
        <p:nvSpPr>
          <p:cNvPr id="174085" name="Line 5"/>
          <p:cNvSpPr>
            <a:spLocks noChangeShapeType="1"/>
          </p:cNvSpPr>
          <p:nvPr/>
        </p:nvSpPr>
        <p:spPr bwMode="auto">
          <a:xfrm>
            <a:off x="971550" y="3284538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086" name="AutoShape 6"/>
          <p:cNvSpPr>
            <a:spLocks noChangeArrowheads="1"/>
          </p:cNvSpPr>
          <p:nvPr/>
        </p:nvSpPr>
        <p:spPr bwMode="auto">
          <a:xfrm>
            <a:off x="539750" y="4076700"/>
            <a:ext cx="792163" cy="1152525"/>
          </a:xfrm>
          <a:prstGeom prst="flowChartMagneticDisk">
            <a:avLst/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087" name="AutoShape 7"/>
          <p:cNvSpPr>
            <a:spLocks noChangeArrowheads="1"/>
          </p:cNvSpPr>
          <p:nvPr/>
        </p:nvSpPr>
        <p:spPr bwMode="auto">
          <a:xfrm>
            <a:off x="2700338" y="4076700"/>
            <a:ext cx="938212" cy="1141413"/>
          </a:xfrm>
          <a:prstGeom prst="flowChartMagneticDisk">
            <a:avLst/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088" name="AutoShape 8"/>
          <p:cNvSpPr>
            <a:spLocks noChangeArrowheads="1"/>
          </p:cNvSpPr>
          <p:nvPr/>
        </p:nvSpPr>
        <p:spPr bwMode="auto">
          <a:xfrm>
            <a:off x="2771775" y="4868863"/>
            <a:ext cx="777875" cy="6985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090" name="AutoShape 10"/>
          <p:cNvSpPr>
            <a:spLocks/>
          </p:cNvSpPr>
          <p:nvPr/>
        </p:nvSpPr>
        <p:spPr bwMode="auto">
          <a:xfrm rot="16200000">
            <a:off x="3132138" y="3213100"/>
            <a:ext cx="71438" cy="1366837"/>
          </a:xfrm>
          <a:prstGeom prst="rightBracket">
            <a:avLst>
              <a:gd name="adj" fmla="val 1594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4091" name="AutoShape 11"/>
          <p:cNvSpPr>
            <a:spLocks noChangeArrowheads="1"/>
          </p:cNvSpPr>
          <p:nvPr/>
        </p:nvSpPr>
        <p:spPr bwMode="auto">
          <a:xfrm>
            <a:off x="2700338" y="2276475"/>
            <a:ext cx="938212" cy="1141413"/>
          </a:xfrm>
          <a:prstGeom prst="flowChartMagneticDisk">
            <a:avLst/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092" name="AutoShape 12"/>
          <p:cNvSpPr>
            <a:spLocks/>
          </p:cNvSpPr>
          <p:nvPr/>
        </p:nvSpPr>
        <p:spPr bwMode="auto">
          <a:xfrm rot="5400000">
            <a:off x="3128963" y="2830513"/>
            <a:ext cx="77787" cy="1366837"/>
          </a:xfrm>
          <a:prstGeom prst="rightBracket">
            <a:avLst>
              <a:gd name="adj" fmla="val 14642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4093" name="Line 13"/>
          <p:cNvSpPr>
            <a:spLocks noChangeShapeType="1"/>
          </p:cNvSpPr>
          <p:nvPr/>
        </p:nvSpPr>
        <p:spPr bwMode="auto">
          <a:xfrm flipV="1">
            <a:off x="3203575" y="3573463"/>
            <a:ext cx="1588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094" name="Line 14"/>
          <p:cNvSpPr>
            <a:spLocks noChangeShapeType="1"/>
          </p:cNvSpPr>
          <p:nvPr/>
        </p:nvSpPr>
        <p:spPr bwMode="auto">
          <a:xfrm>
            <a:off x="1547813" y="4868863"/>
            <a:ext cx="7921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095" name="computr1"/>
          <p:cNvSpPr>
            <a:spLocks noEditPoints="1" noChangeArrowheads="1"/>
          </p:cNvSpPr>
          <p:nvPr/>
        </p:nvSpPr>
        <p:spPr bwMode="auto">
          <a:xfrm>
            <a:off x="4787900" y="2276475"/>
            <a:ext cx="1050925" cy="928688"/>
          </a:xfrm>
          <a:custGeom>
            <a:avLst/>
            <a:gdLst>
              <a:gd name="T0" fmla="*/ 19535 w 21600"/>
              <a:gd name="T1" fmla="*/ 0 h 21600"/>
              <a:gd name="T2" fmla="*/ 10800 w 21600"/>
              <a:gd name="T3" fmla="*/ 0 h 21600"/>
              <a:gd name="T4" fmla="*/ 2065 w 21600"/>
              <a:gd name="T5" fmla="*/ 0 h 21600"/>
              <a:gd name="T6" fmla="*/ 0 w 21600"/>
              <a:gd name="T7" fmla="*/ 15388 h 21600"/>
              <a:gd name="T8" fmla="*/ 0 w 21600"/>
              <a:gd name="T9" fmla="*/ 21600 h 21600"/>
              <a:gd name="T10" fmla="*/ 10800 w 21600"/>
              <a:gd name="T11" fmla="*/ 21600 h 21600"/>
              <a:gd name="T12" fmla="*/ 21600 w 21600"/>
              <a:gd name="T13" fmla="*/ 21600 h 21600"/>
              <a:gd name="T14" fmla="*/ 21600 w 21600"/>
              <a:gd name="T15" fmla="*/ 15388 h 21600"/>
              <a:gd name="T16" fmla="*/ 19535 w 21600"/>
              <a:gd name="T17" fmla="*/ 13553 h 21600"/>
              <a:gd name="T18" fmla="*/ 2065 w 21600"/>
              <a:gd name="T19" fmla="*/ 13553 h 21600"/>
              <a:gd name="T20" fmla="*/ 2065 w 21600"/>
              <a:gd name="T21" fmla="*/ 6776 h 21600"/>
              <a:gd name="T22" fmla="*/ 19535 w 21600"/>
              <a:gd name="T23" fmla="*/ 6776 h 21600"/>
              <a:gd name="T24" fmla="*/ 0 w 21600"/>
              <a:gd name="T25" fmla="*/ 18494 h 21600"/>
              <a:gd name="T26" fmla="*/ 21600 w 21600"/>
              <a:gd name="T27" fmla="*/ 18494 h 21600"/>
              <a:gd name="T28" fmla="*/ 4923 w 21600"/>
              <a:gd name="T29" fmla="*/ 2541 h 21600"/>
              <a:gd name="T30" fmla="*/ 16756 w 21600"/>
              <a:gd name="T31" fmla="*/ 1115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T28" t="T29" r="T30" b="T31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CC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096" name="AutoShape 16"/>
          <p:cNvSpPr>
            <a:spLocks noChangeArrowheads="1"/>
          </p:cNvSpPr>
          <p:nvPr/>
        </p:nvSpPr>
        <p:spPr bwMode="auto">
          <a:xfrm>
            <a:off x="4859338" y="4076700"/>
            <a:ext cx="938212" cy="1141413"/>
          </a:xfrm>
          <a:prstGeom prst="flowChartMagneticDisk">
            <a:avLst/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097" name="Line 17"/>
          <p:cNvSpPr>
            <a:spLocks noChangeShapeType="1"/>
          </p:cNvSpPr>
          <p:nvPr/>
        </p:nvSpPr>
        <p:spPr bwMode="auto">
          <a:xfrm>
            <a:off x="3779838" y="4868863"/>
            <a:ext cx="936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098" name="Line 18"/>
          <p:cNvSpPr>
            <a:spLocks noChangeShapeType="1"/>
          </p:cNvSpPr>
          <p:nvPr/>
        </p:nvSpPr>
        <p:spPr bwMode="auto">
          <a:xfrm>
            <a:off x="3708400" y="2708275"/>
            <a:ext cx="10080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099" name="Line 19"/>
          <p:cNvSpPr>
            <a:spLocks noChangeShapeType="1"/>
          </p:cNvSpPr>
          <p:nvPr/>
        </p:nvSpPr>
        <p:spPr bwMode="auto">
          <a:xfrm>
            <a:off x="5364163" y="3357563"/>
            <a:ext cx="14287" cy="681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4100" name="Text Box 20"/>
          <p:cNvSpPr txBox="1">
            <a:spLocks noChangeArrowheads="1"/>
          </p:cNvSpPr>
          <p:nvPr/>
        </p:nvSpPr>
        <p:spPr bwMode="auto">
          <a:xfrm>
            <a:off x="323850" y="5229225"/>
            <a:ext cx="12954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solidFill>
                  <a:srgbClr val="6600FF"/>
                </a:solidFill>
              </a:rPr>
              <a:t>CRIS data structure: xml.</a:t>
            </a:r>
            <a:endParaRPr lang="en-US" sz="1400" b="1">
              <a:solidFill>
                <a:srgbClr val="6600FF"/>
              </a:solidFill>
            </a:endParaRPr>
          </a:p>
        </p:txBody>
      </p:sp>
      <p:sp>
        <p:nvSpPr>
          <p:cNvPr id="174101" name="Text Box 21"/>
          <p:cNvSpPr txBox="1">
            <a:spLocks noChangeArrowheads="1"/>
          </p:cNvSpPr>
          <p:nvPr/>
        </p:nvSpPr>
        <p:spPr bwMode="auto">
          <a:xfrm>
            <a:off x="2484438" y="522922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solidFill>
                  <a:srgbClr val="6600FF"/>
                </a:solidFill>
              </a:rPr>
              <a:t>FAST index</a:t>
            </a:r>
            <a:endParaRPr lang="en-US" sz="1400" b="1">
              <a:solidFill>
                <a:srgbClr val="6600FF"/>
              </a:solidFill>
            </a:endParaRPr>
          </a:p>
        </p:txBody>
      </p:sp>
      <p:sp>
        <p:nvSpPr>
          <p:cNvPr id="174102" name="Text Box 22"/>
          <p:cNvSpPr txBox="1">
            <a:spLocks noChangeArrowheads="1"/>
          </p:cNvSpPr>
          <p:nvPr/>
        </p:nvSpPr>
        <p:spPr bwMode="auto">
          <a:xfrm>
            <a:off x="4716463" y="522922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solidFill>
                  <a:srgbClr val="6600FF"/>
                </a:solidFill>
              </a:rPr>
              <a:t>CRIS SQL</a:t>
            </a:r>
            <a:endParaRPr lang="en-US" sz="1400" b="1">
              <a:solidFill>
                <a:srgbClr val="6600FF"/>
              </a:solidFill>
            </a:endParaRPr>
          </a:p>
        </p:txBody>
      </p:sp>
      <p:sp>
        <p:nvSpPr>
          <p:cNvPr id="174103" name="Text Box 23"/>
          <p:cNvSpPr txBox="1">
            <a:spLocks noChangeArrowheads="1"/>
          </p:cNvSpPr>
          <p:nvPr/>
        </p:nvSpPr>
        <p:spPr bwMode="auto">
          <a:xfrm>
            <a:off x="2555875" y="1773238"/>
            <a:ext cx="1295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solidFill>
                  <a:srgbClr val="6600FF"/>
                </a:solidFill>
              </a:rPr>
              <a:t>CRIS application</a:t>
            </a:r>
            <a:endParaRPr lang="en-US" sz="1400" b="1">
              <a:solidFill>
                <a:srgbClr val="6600FF"/>
              </a:solidFill>
            </a:endParaRPr>
          </a:p>
        </p:txBody>
      </p:sp>
      <p:sp>
        <p:nvSpPr>
          <p:cNvPr id="174104" name="Rectangle 24"/>
          <p:cNvSpPr>
            <a:spLocks noChangeArrowheads="1"/>
          </p:cNvSpPr>
          <p:nvPr/>
        </p:nvSpPr>
        <p:spPr bwMode="auto">
          <a:xfrm>
            <a:off x="468313" y="0"/>
            <a:ext cx="62753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sz="3600">
                <a:solidFill>
                  <a:schemeClr val="tx2"/>
                </a:solidFill>
              </a:rPr>
              <a:t>CRIS Architecture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174625" y="841375"/>
            <a:ext cx="6923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4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74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17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7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4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7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17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7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17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17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4" dur="500"/>
                                        <p:tgtEl>
                                          <p:spTgt spid="17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/>
      <p:bldP spid="174085" grpId="0" animBg="1"/>
      <p:bldP spid="174086" grpId="0" animBg="1"/>
      <p:bldP spid="174087" grpId="0" animBg="1"/>
      <p:bldP spid="174088" grpId="0" animBg="1"/>
      <p:bldP spid="174090" grpId="0" animBg="1"/>
      <p:bldP spid="174091" grpId="0" animBg="1"/>
      <p:bldP spid="174092" grpId="0" animBg="1"/>
      <p:bldP spid="174093" grpId="0" animBg="1"/>
      <p:bldP spid="174094" grpId="0" animBg="1"/>
      <p:bldP spid="174095" grpId="0" animBg="1"/>
      <p:bldP spid="174096" grpId="0" animBg="1"/>
      <p:bldP spid="174097" grpId="0" animBg="1"/>
      <p:bldP spid="174098" grpId="0" animBg="1"/>
      <p:bldP spid="174099" grpId="0" animBg="1"/>
      <p:bldP spid="174100" grpId="0"/>
      <p:bldP spid="174101" grpId="0"/>
      <p:bldP spid="174102" grpId="0"/>
      <p:bldP spid="1741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7"/>
          <p:cNvSpPr txBox="1">
            <a:spLocks noChangeArrowheads="1"/>
          </p:cNvSpPr>
          <p:nvPr/>
        </p:nvSpPr>
        <p:spPr bwMode="auto">
          <a:xfrm>
            <a:off x="0" y="1143000"/>
            <a:ext cx="8801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				</a:t>
            </a:r>
            <a:r>
              <a:rPr lang="en-GB" b="1"/>
              <a:t>Cases</a:t>
            </a:r>
            <a:r>
              <a:rPr lang="en-GB"/>
              <a:t>			</a:t>
            </a:r>
            <a:r>
              <a:rPr lang="en-GB" b="1"/>
              <a:t>Instances</a:t>
            </a:r>
          </a:p>
        </p:txBody>
      </p:sp>
      <p:sp>
        <p:nvSpPr>
          <p:cNvPr id="22532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MMSE coverage</a:t>
            </a:r>
            <a:endParaRPr lang="en-GB" b="1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2400300"/>
            <a:ext cx="8801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  MMSE </a:t>
            </a:r>
            <a:r>
              <a:rPr lang="en-GB" b="1" dirty="0"/>
              <a:t>(</a:t>
            </a:r>
            <a:r>
              <a:rPr lang="en-GB" b="1" dirty="0" smtClean="0"/>
              <a:t>structured)	</a:t>
            </a:r>
            <a:r>
              <a:rPr lang="en-GB" b="1" dirty="0"/>
              <a:t>	</a:t>
            </a:r>
            <a:r>
              <a:rPr lang="en-GB" b="1" dirty="0" smtClean="0"/>
              <a:t>4000</a:t>
            </a:r>
            <a:r>
              <a:rPr lang="en-GB" b="1" dirty="0"/>
              <a:t>			</a:t>
            </a:r>
            <a:r>
              <a:rPr lang="en-GB" b="1" dirty="0" smtClean="0"/>
              <a:t>5792</a:t>
            </a:r>
            <a:endParaRPr lang="en-GB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3162300"/>
            <a:ext cx="8801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“MMSE” entries in free text</a:t>
            </a:r>
            <a:r>
              <a:rPr lang="en-GB" b="1" dirty="0"/>
              <a:t>	</a:t>
            </a:r>
            <a:r>
              <a:rPr lang="en-GB" b="1" dirty="0" smtClean="0"/>
              <a:t>16585</a:t>
            </a:r>
            <a:r>
              <a:rPr lang="en-GB" b="1" dirty="0"/>
              <a:t>			</a:t>
            </a:r>
            <a:r>
              <a:rPr lang="en-GB" b="1" dirty="0" smtClean="0"/>
              <a:t>48805</a:t>
            </a:r>
            <a:r>
              <a:rPr lang="en-GB" b="1" dirty="0"/>
              <a:t>		</a:t>
            </a:r>
            <a:endParaRPr lang="en-GB" dirty="0"/>
          </a:p>
        </p:txBody>
      </p:sp>
      <p:sp>
        <p:nvSpPr>
          <p:cNvPr id="2253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698500" y="1549400"/>
            <a:ext cx="8026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GB"/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1079500" y="3530600"/>
            <a:ext cx="472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Using free text</a:t>
            </a:r>
          </a:p>
        </p:txBody>
      </p:sp>
      <p:sp>
        <p:nvSpPr>
          <p:cNvPr id="51203" name="Line 3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463550" y="1335088"/>
            <a:ext cx="8113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Starting estimate</a:t>
            </a:r>
            <a:r>
              <a:rPr lang="en-GB"/>
              <a:t>: 80% of value (reliable, complete data) lies in free text </a:t>
            </a:r>
          </a:p>
        </p:txBody>
      </p:sp>
      <p:sp>
        <p:nvSpPr>
          <p:cNvPr id="395269" name="Text Box 5"/>
          <p:cNvSpPr txBox="1">
            <a:spLocks noChangeArrowheads="1"/>
          </p:cNvSpPr>
          <p:nvPr/>
        </p:nvSpPr>
        <p:spPr bwMode="auto">
          <a:xfrm>
            <a:off x="476250" y="2163763"/>
            <a:ext cx="7475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Design: </a:t>
            </a:r>
            <a:r>
              <a:rPr lang="en-GB"/>
              <a:t>CRIS was specifically designed to enable efficient and effective 	access to free text.</a:t>
            </a:r>
          </a:p>
        </p:txBody>
      </p:sp>
      <p:sp>
        <p:nvSpPr>
          <p:cNvPr id="395270" name="Text Box 6"/>
          <p:cNvSpPr txBox="1">
            <a:spLocks noChangeArrowheads="1"/>
          </p:cNvSpPr>
          <p:nvPr/>
        </p:nvSpPr>
        <p:spPr bwMode="auto">
          <a:xfrm>
            <a:off x="501650" y="3060700"/>
            <a:ext cx="8424636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Issue: </a:t>
            </a:r>
            <a:r>
              <a:rPr lang="en-GB" dirty="0" smtClean="0"/>
              <a:t> free text requires coding!  Quantity of text is overwhelming (c.11000000</a:t>
            </a:r>
            <a:r>
              <a:rPr lang="en-GB" dirty="0" smtClean="0">
                <a:solidFill>
                  <a:schemeClr val="bg1"/>
                </a:solidFill>
              </a:rPr>
              <a:t>. . .           </a:t>
            </a:r>
            <a:r>
              <a:rPr lang="en-GB" dirty="0" smtClean="0"/>
              <a:t> instances) </a:t>
            </a:r>
          </a:p>
          <a:p>
            <a:pPr>
              <a:spcBef>
                <a:spcPct val="50000"/>
              </a:spcBef>
            </a:pPr>
            <a:endParaRPr lang="en-GB" b="1" dirty="0"/>
          </a:p>
        </p:txBody>
      </p:sp>
      <p:sp>
        <p:nvSpPr>
          <p:cNvPr id="395271" name="Text Box 7"/>
          <p:cNvSpPr txBox="1">
            <a:spLocks noChangeArrowheads="1"/>
          </p:cNvSpPr>
          <p:nvPr/>
        </p:nvSpPr>
        <p:spPr bwMode="auto">
          <a:xfrm>
            <a:off x="484414" y="4003449"/>
            <a:ext cx="8113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Solution: </a:t>
            </a:r>
            <a:r>
              <a:rPr lang="en-GB" dirty="0" smtClean="0"/>
              <a:t>GATE 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5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9" grpId="0"/>
      <p:bldP spid="395270" grpId="0" uiExpand="1" build="p"/>
      <p:bldP spid="3952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450397" y="961118"/>
            <a:ext cx="83772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BRC researchers trained in GATE, including JAPE</a:t>
            </a:r>
            <a:endParaRPr lang="en-US" dirty="0"/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Method to date…</a:t>
            </a:r>
            <a:endParaRPr lang="en-GB" b="1" dirty="0"/>
          </a:p>
        </p:txBody>
      </p:sp>
      <p:sp>
        <p:nvSpPr>
          <p:cNvPr id="52228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3141" y="1345749"/>
            <a:ext cx="83772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Applications developed in collaboration with Sheffield (Angus, Adam, Mark)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528663"/>
            <a:ext cx="8897257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BRC identifies need and assesses feasibility of using GATE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Small sample (e.g. 50 instances)  manually annotated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Initial application rules drafted, e.g. features and gazetteer requirements and definitions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428343" y="3711577"/>
            <a:ext cx="3715657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  </a:t>
            </a:r>
            <a:r>
              <a:rPr lang="en-US" sz="1600" b="1" dirty="0" smtClean="0">
                <a:solidFill>
                  <a:srgbClr val="FFC000"/>
                </a:solidFill>
              </a:rPr>
              <a:t>Prototype application developed  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4132492"/>
            <a:ext cx="6647543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New corpus run through the prototype and manually corrected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371771" y="4546148"/>
            <a:ext cx="2772229" cy="345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C000"/>
                </a:solidFill>
              </a:rPr>
              <a:t>  Application v.2 created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53144" y="5598431"/>
            <a:ext cx="79828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These steps iterate until precision and recall have </a:t>
            </a:r>
            <a:r>
              <a:rPr lang="en-US" dirty="0" err="1" smtClean="0"/>
              <a:t>plateauxed</a:t>
            </a:r>
            <a:r>
              <a:rPr lang="en-US" dirty="0" smtClean="0"/>
              <a:t> (c. 6 iterations)</a:t>
            </a:r>
            <a:endParaRPr lang="en-US" dirty="0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38630" y="4909003"/>
            <a:ext cx="83021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The application rules are collaboratively reviewed and amended throughout the process to </a:t>
            </a:r>
            <a:r>
              <a:rPr lang="en-US" dirty="0" err="1" smtClean="0"/>
              <a:t>maximise</a:t>
            </a:r>
            <a:r>
              <a:rPr lang="en-US" dirty="0" smtClean="0"/>
              <a:t> performance</a:t>
            </a:r>
            <a:endParaRPr lang="en-US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" y="1977120"/>
            <a:ext cx="4354286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</a:rPr>
              <a:t>BRC</a:t>
            </a:r>
            <a:endParaRPr lang="en-US" sz="1600" b="1" dirty="0" smtClean="0">
              <a:solidFill>
                <a:srgbClr val="FFFF00"/>
              </a:solidFill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4354286" y="1973940"/>
            <a:ext cx="4789714" cy="37737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C000"/>
                </a:solidFill>
              </a:rPr>
              <a:t>Sheffield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2423886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0" y="1879601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/>
      <p:bldP spid="398339" grpId="1"/>
      <p:bldP spid="5" grpId="0"/>
      <p:bldP spid="5" grpId="1"/>
      <p:bldP spid="6" grpId="0" animBg="1"/>
      <p:bldP spid="7" grpId="0" animBg="1"/>
      <p:bldP spid="8" grpId="0" animBg="1"/>
      <p:bldP spid="9" grpId="0" animBg="1"/>
      <p:bldP spid="10" grpId="0"/>
      <p:bldP spid="10" grpId="1"/>
      <p:bldP spid="11" grpId="0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Method to date…</a:t>
            </a:r>
            <a:endParaRPr lang="en-GB" b="1" dirty="0"/>
          </a:p>
        </p:txBody>
      </p:sp>
      <p:sp>
        <p:nvSpPr>
          <p:cNvPr id="52228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528663"/>
            <a:ext cx="8897257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BRC identifies need and assesses feasibility of using GATE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Small sample (e.g. 50 instances)  manually coded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Initial application rules drafted, e.g. features and gazetteer requirements and definitions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428343" y="3711577"/>
            <a:ext cx="3715657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  </a:t>
            </a:r>
            <a:r>
              <a:rPr lang="en-US" sz="1600" b="1" dirty="0" smtClean="0">
                <a:solidFill>
                  <a:srgbClr val="FFC000"/>
                </a:solidFill>
              </a:rPr>
              <a:t>Prototype application developed  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4132492"/>
            <a:ext cx="6647543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New corpus run through the prototype and manually corrected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371771" y="4546148"/>
            <a:ext cx="2772229" cy="345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C000"/>
                </a:solidFill>
              </a:rPr>
              <a:t>  Application v.2 created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4967064"/>
            <a:ext cx="6647543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All CRIS free text docs run through the application (c.11 million) 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5322664"/>
            <a:ext cx="8157029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Results (relevant annotations/features) loaded back into source SQL database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" y="1977120"/>
            <a:ext cx="4354286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</a:rPr>
              <a:t>BRC</a:t>
            </a:r>
            <a:endParaRPr lang="en-US" sz="1600" b="1" dirty="0" smtClean="0">
              <a:solidFill>
                <a:srgbClr val="FFFF00"/>
              </a:solidFill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354286" y="1973940"/>
            <a:ext cx="4789714" cy="37737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C000"/>
                </a:solidFill>
              </a:rPr>
              <a:t>Sheffield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2423886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0" y="1879601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6371771" y="4567919"/>
            <a:ext cx="2772229" cy="345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C000"/>
                </a:solidFill>
              </a:rPr>
              <a:t>  Application v.6 created</a:t>
            </a:r>
            <a:endParaRPr lang="en-US" sz="1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8" name="Text Box 8"/>
          <p:cNvSpPr txBox="1">
            <a:spLocks noChangeArrowheads="1"/>
          </p:cNvSpPr>
          <p:nvPr/>
        </p:nvSpPr>
        <p:spPr bwMode="auto">
          <a:xfrm>
            <a:off x="-257175" y="2801938"/>
            <a:ext cx="993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	Text:	         “MMSE done on Monday, score 24/30”</a:t>
            </a:r>
            <a:endParaRPr lang="en-US"/>
          </a:p>
        </p:txBody>
      </p:sp>
      <p:sp>
        <p:nvSpPr>
          <p:cNvPr id="399369" name="Text Box 9"/>
          <p:cNvSpPr txBox="1">
            <a:spLocks noChangeArrowheads="1"/>
          </p:cNvSpPr>
          <p:nvPr/>
        </p:nvSpPr>
        <p:spPr bwMode="auto">
          <a:xfrm>
            <a:off x="2284413" y="2297113"/>
            <a:ext cx="863600" cy="304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b="1" dirty="0" smtClean="0">
                <a:solidFill>
                  <a:srgbClr val="FFFF00"/>
                </a:solidFill>
              </a:rPr>
              <a:t>Trigger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399370" name="Text Box 10"/>
          <p:cNvSpPr txBox="1">
            <a:spLocks noChangeArrowheads="1"/>
          </p:cNvSpPr>
          <p:nvPr/>
        </p:nvSpPr>
        <p:spPr bwMode="auto">
          <a:xfrm>
            <a:off x="4005263" y="2325688"/>
            <a:ext cx="747712" cy="304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b="1">
                <a:solidFill>
                  <a:srgbClr val="FFFF00"/>
                </a:solidFill>
              </a:rPr>
              <a:t>Date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99371" name="Text Box 11"/>
          <p:cNvSpPr txBox="1">
            <a:spLocks noChangeArrowheads="1"/>
          </p:cNvSpPr>
          <p:nvPr/>
        </p:nvSpPr>
        <p:spPr bwMode="auto">
          <a:xfrm>
            <a:off x="5345113" y="2327275"/>
            <a:ext cx="736600" cy="304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b="1">
                <a:solidFill>
                  <a:srgbClr val="FFFF00"/>
                </a:solidFill>
              </a:rPr>
              <a:t>Score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99373" name="AutoShape 13"/>
          <p:cNvSpPr>
            <a:spLocks/>
          </p:cNvSpPr>
          <p:nvPr/>
        </p:nvSpPr>
        <p:spPr bwMode="auto">
          <a:xfrm rot="-5400000">
            <a:off x="2617788" y="2382838"/>
            <a:ext cx="142875" cy="720725"/>
          </a:xfrm>
          <a:prstGeom prst="rightBrace">
            <a:avLst>
              <a:gd name="adj1" fmla="val 42037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74" name="AutoShape 14"/>
          <p:cNvSpPr>
            <a:spLocks/>
          </p:cNvSpPr>
          <p:nvPr/>
        </p:nvSpPr>
        <p:spPr bwMode="auto">
          <a:xfrm rot="-5400000">
            <a:off x="5736432" y="2483644"/>
            <a:ext cx="42862" cy="565150"/>
          </a:xfrm>
          <a:prstGeom prst="rightBrace">
            <a:avLst>
              <a:gd name="adj1" fmla="val 109878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91" name="AutoShape 31"/>
          <p:cNvSpPr>
            <a:spLocks/>
          </p:cNvSpPr>
          <p:nvPr/>
        </p:nvSpPr>
        <p:spPr bwMode="auto">
          <a:xfrm rot="-5400000">
            <a:off x="4284663" y="2322512"/>
            <a:ext cx="114300" cy="866775"/>
          </a:xfrm>
          <a:prstGeom prst="rightBrace">
            <a:avLst>
              <a:gd name="adj1" fmla="val 63194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Text Box 33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GATE MMSE application</a:t>
            </a:r>
            <a:endParaRPr lang="en-GB" b="1" dirty="0"/>
          </a:p>
        </p:txBody>
      </p:sp>
      <p:sp>
        <p:nvSpPr>
          <p:cNvPr id="53260" name="Line 34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9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9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9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39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9" grpId="0" animBg="1"/>
      <p:bldP spid="399370" grpId="0" animBg="1"/>
      <p:bldP spid="399371" grpId="0" animBg="1"/>
      <p:bldP spid="399373" grpId="0" animBg="1"/>
      <p:bldP spid="399374" grpId="0" animBg="1"/>
      <p:bldP spid="39939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5" name="Picture 5"/>
          <p:cNvPicPr>
            <a:picLocks noChangeAspect="1" noChangeArrowheads="1"/>
          </p:cNvPicPr>
          <p:nvPr/>
        </p:nvPicPr>
        <p:blipFill>
          <a:blip r:embed="rId2" cstate="print"/>
          <a:srcRect t="12563" r="51302" b="70479"/>
          <a:stretch>
            <a:fillRect/>
          </a:stretch>
        </p:blipFill>
        <p:spPr bwMode="auto">
          <a:xfrm>
            <a:off x="581025" y="3943350"/>
            <a:ext cx="82708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0" name="Text Box 6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Using free text – GATE coding of MMSE scores / dates</a:t>
            </a:r>
          </a:p>
        </p:txBody>
      </p:sp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80571" y="1901372"/>
            <a:ext cx="8186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Text extract from CRIS:</a:t>
            </a:r>
          </a:p>
          <a:p>
            <a:endParaRPr lang="en-GB" dirty="0" smtClean="0"/>
          </a:p>
          <a:p>
            <a:r>
              <a:rPr lang="en-GB" dirty="0" smtClean="0"/>
              <a:t>“MMSE scored dropped from 17/30 in November 2005 to 10/30 in April 2006”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7"/>
          <p:cNvSpPr txBox="1">
            <a:spLocks noChangeArrowheads="1"/>
          </p:cNvSpPr>
          <p:nvPr/>
        </p:nvSpPr>
        <p:spPr bwMode="auto">
          <a:xfrm>
            <a:off x="0" y="1143000"/>
            <a:ext cx="8801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				</a:t>
            </a:r>
            <a:r>
              <a:rPr lang="en-GB" b="1"/>
              <a:t>Cases</a:t>
            </a:r>
            <a:r>
              <a:rPr lang="en-GB"/>
              <a:t>			</a:t>
            </a:r>
            <a:r>
              <a:rPr lang="en-GB" b="1"/>
              <a:t>Instances</a:t>
            </a:r>
          </a:p>
        </p:txBody>
      </p:sp>
      <p:sp>
        <p:nvSpPr>
          <p:cNvPr id="22532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MMSE coverage</a:t>
            </a:r>
            <a:endParaRPr lang="en-GB" b="1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2400300"/>
            <a:ext cx="8801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  MMSE </a:t>
            </a:r>
            <a:r>
              <a:rPr lang="en-GB" b="1" dirty="0"/>
              <a:t>(</a:t>
            </a:r>
            <a:r>
              <a:rPr lang="en-GB" b="1" dirty="0" smtClean="0"/>
              <a:t>structured)	</a:t>
            </a:r>
            <a:r>
              <a:rPr lang="en-GB" b="1" dirty="0"/>
              <a:t>	</a:t>
            </a:r>
            <a:r>
              <a:rPr lang="en-GB" b="1" dirty="0" smtClean="0"/>
              <a:t>4000</a:t>
            </a:r>
            <a:r>
              <a:rPr lang="en-GB" b="1" dirty="0"/>
              <a:t>			</a:t>
            </a:r>
            <a:r>
              <a:rPr lang="en-GB" b="1" dirty="0" smtClean="0"/>
              <a:t>5792</a:t>
            </a:r>
            <a:endParaRPr lang="en-GB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3162300"/>
            <a:ext cx="8801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“MMSE” entries in free text</a:t>
            </a:r>
            <a:r>
              <a:rPr lang="en-GB" b="1" dirty="0"/>
              <a:t>	</a:t>
            </a:r>
            <a:r>
              <a:rPr lang="en-GB" b="1" dirty="0" smtClean="0"/>
              <a:t>16585</a:t>
            </a:r>
            <a:r>
              <a:rPr lang="en-GB" b="1" dirty="0"/>
              <a:t>			</a:t>
            </a:r>
            <a:r>
              <a:rPr lang="en-GB" b="1" dirty="0" smtClean="0"/>
              <a:t>48805</a:t>
            </a:r>
            <a:r>
              <a:rPr lang="en-GB" b="1" dirty="0"/>
              <a:t>		</a:t>
            </a:r>
            <a:endParaRPr lang="en-GB" dirty="0"/>
          </a:p>
        </p:txBody>
      </p:sp>
      <p:sp>
        <p:nvSpPr>
          <p:cNvPr id="2253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698500" y="1549400"/>
            <a:ext cx="8026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GB"/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1079500" y="3530600"/>
            <a:ext cx="472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3851728"/>
            <a:ext cx="8801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MMSE ‘raw’ score/date GATE	15873			58244 </a:t>
            </a:r>
            <a:r>
              <a:rPr lang="en-GB" b="1" dirty="0"/>
              <a:t>		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/>
              <a:t>GATE accuracy – recall and precision (unseen data)</a:t>
            </a:r>
          </a:p>
        </p:txBody>
      </p:sp>
      <p:sp>
        <p:nvSpPr>
          <p:cNvPr id="21507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7500" y="1079500"/>
          <a:ext cx="8496300" cy="1863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900"/>
                <a:gridCol w="1277620"/>
                <a:gridCol w="1699260"/>
                <a:gridCol w="1699260"/>
                <a:gridCol w="1699260"/>
              </a:tblGrid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App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Iterations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Recall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Precision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Smoking status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0.64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Diagnosis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MMSE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Learning from experience – maximising performance</a:t>
            </a:r>
            <a:endParaRPr lang="en-GB" b="1" dirty="0"/>
          </a:p>
        </p:txBody>
      </p:sp>
      <p:sp>
        <p:nvSpPr>
          <p:cNvPr id="61443" name="Line 5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15257" y="1778000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Improving performance through improved methods: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22514" y="2293257"/>
            <a:ext cx="77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Favouring precision over recall: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0238" t="21230" r="19048" b="27788"/>
          <a:stretch>
            <a:fillRect/>
          </a:stretch>
        </p:blipFill>
        <p:spPr bwMode="auto">
          <a:xfrm>
            <a:off x="841828" y="1059544"/>
            <a:ext cx="7605486" cy="478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Multiple reference to diagnosis for BRCID1000000</a:t>
            </a:r>
            <a:endParaRPr lang="en-GB" b="1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Learning from experience – maximising potential</a:t>
            </a:r>
            <a:endParaRPr lang="en-GB" b="1" dirty="0"/>
          </a:p>
        </p:txBody>
      </p:sp>
      <p:sp>
        <p:nvSpPr>
          <p:cNvPr id="61443" name="Line 5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15257" y="1778000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Improving performance through improved methods: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22514" y="2293257"/>
            <a:ext cx="77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Favouring precision over recall  -  write rules that favour precision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28913" y="2743199"/>
            <a:ext cx="777965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Keep it simple</a:t>
            </a:r>
            <a:r>
              <a:rPr lang="en-GB" dirty="0" smtClean="0"/>
              <a:t>, e.g. gazetteer list to identify patients that live alone: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/>
              <a:t>  “lives alone”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/>
              <a:t>  “lives by him/her self”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/>
              <a:t>  “lives on his/her own”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04587" y="4606471"/>
          <a:ext cx="8496300" cy="931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900"/>
                <a:gridCol w="1277620"/>
                <a:gridCol w="1699260"/>
                <a:gridCol w="1699260"/>
                <a:gridCol w="1699260"/>
              </a:tblGrid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App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Iterations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Recall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Precision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“lives alone”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1.00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Learning from experience – maximising potential</a:t>
            </a:r>
            <a:endParaRPr lang="en-GB" b="1" dirty="0"/>
          </a:p>
        </p:txBody>
      </p:sp>
      <p:sp>
        <p:nvSpPr>
          <p:cNvPr id="61443" name="Line 5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58800" y="1748972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Improving performance through improved methods: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66057" y="2264229"/>
            <a:ext cx="77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Better ‘rules’ – favouring precision over recall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37028" y="2656114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Post processing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771" y="1204686"/>
            <a:ext cx="8621485" cy="417037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Valid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30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the denominator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10 years before the document's creation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missing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 Missing Date Information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more than 31 days after the CRIS record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within 31 days of a previous result (and the</a:t>
            </a:r>
            <a:r>
              <a:rPr lang="en-GB" sz="2000" dirty="0" smtClean="0">
                <a:solidFill>
                  <a:srgbClr val="0070C0"/>
                </a:solidFill>
              </a:rPr>
              <a:t>. . . . .  </a:t>
            </a:r>
            <a:r>
              <a:rPr lang="en-GB" sz="2000" dirty="0" smtClean="0">
                <a:solidFill>
                  <a:schemeClr val="bg1"/>
                </a:solidFill>
              </a:rPr>
              <a:t> result was the same)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571500" y="435429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Post-processing: MMSE annotation codes applied locally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7"/>
          <p:cNvSpPr txBox="1">
            <a:spLocks noChangeArrowheads="1"/>
          </p:cNvSpPr>
          <p:nvPr/>
        </p:nvSpPr>
        <p:spPr bwMode="auto">
          <a:xfrm>
            <a:off x="0" y="1143000"/>
            <a:ext cx="8801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				</a:t>
            </a:r>
            <a:r>
              <a:rPr lang="en-GB" b="1"/>
              <a:t>Cases</a:t>
            </a:r>
            <a:r>
              <a:rPr lang="en-GB"/>
              <a:t>			</a:t>
            </a:r>
            <a:r>
              <a:rPr lang="en-GB" b="1"/>
              <a:t>Instances</a:t>
            </a:r>
          </a:p>
        </p:txBody>
      </p:sp>
      <p:sp>
        <p:nvSpPr>
          <p:cNvPr id="22532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MMSE coverage</a:t>
            </a:r>
            <a:endParaRPr lang="en-GB" b="1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2400300"/>
            <a:ext cx="8801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  MMSE </a:t>
            </a:r>
            <a:r>
              <a:rPr lang="en-GB" b="1" dirty="0"/>
              <a:t>(</a:t>
            </a:r>
            <a:r>
              <a:rPr lang="en-GB" b="1" dirty="0" smtClean="0"/>
              <a:t>structured)	</a:t>
            </a:r>
            <a:r>
              <a:rPr lang="en-GB" b="1" dirty="0"/>
              <a:t>	</a:t>
            </a:r>
            <a:r>
              <a:rPr lang="en-GB" b="1" dirty="0" smtClean="0"/>
              <a:t>4000</a:t>
            </a:r>
            <a:r>
              <a:rPr lang="en-GB" b="1" dirty="0"/>
              <a:t>			</a:t>
            </a:r>
            <a:r>
              <a:rPr lang="en-GB" b="1" dirty="0" smtClean="0"/>
              <a:t>5792</a:t>
            </a:r>
            <a:endParaRPr lang="en-GB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3162300"/>
            <a:ext cx="8801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Text instances with “MMSE”</a:t>
            </a:r>
            <a:r>
              <a:rPr lang="en-GB" b="1" dirty="0"/>
              <a:t>	</a:t>
            </a:r>
            <a:r>
              <a:rPr lang="en-GB" b="1" dirty="0" smtClean="0"/>
              <a:t>16585</a:t>
            </a:r>
            <a:r>
              <a:rPr lang="en-GB" b="1" dirty="0"/>
              <a:t>			</a:t>
            </a:r>
            <a:r>
              <a:rPr lang="en-GB" b="1" dirty="0" smtClean="0"/>
              <a:t>48805</a:t>
            </a:r>
            <a:r>
              <a:rPr lang="en-GB" b="1" dirty="0"/>
              <a:t>		</a:t>
            </a:r>
            <a:endParaRPr lang="en-GB" dirty="0"/>
          </a:p>
        </p:txBody>
      </p:sp>
      <p:sp>
        <p:nvSpPr>
          <p:cNvPr id="2253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698500" y="1549400"/>
            <a:ext cx="8026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GB"/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1079500" y="3530600"/>
            <a:ext cx="472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3851728"/>
            <a:ext cx="8801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MMSE ‘raw’ score/date GATE	15873			58244 </a:t>
            </a:r>
            <a:r>
              <a:rPr lang="en-GB" b="1" dirty="0"/>
              <a:t>		</a:t>
            </a:r>
            <a:endParaRPr lang="en-GB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4584699"/>
            <a:ext cx="8801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MMSE valid score/date GATE	15364			34871 </a:t>
            </a:r>
            <a:r>
              <a:rPr lang="en-GB" b="1" dirty="0"/>
              <a:t>		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486" y="1233715"/>
            <a:ext cx="847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Add features that support / improve post-processing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571500" y="435429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Post-processing: supportive features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78972" y="3214914"/>
            <a:ext cx="8476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Enables</a:t>
            </a:r>
            <a:r>
              <a:rPr lang="en-GB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 testing of recall and precision for different annotations types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 selection of appropriate annotations for different analyses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 context to be taken into account in post-processing e.g.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942" y="4107542"/>
            <a:ext cx="8694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-  for male patient with </a:t>
            </a:r>
            <a:r>
              <a:rPr lang="en-GB" b="1" dirty="0" smtClean="0"/>
              <a:t>Alzheimer’s</a:t>
            </a:r>
            <a:r>
              <a:rPr lang="en-GB" dirty="0" smtClean="0"/>
              <a:t>; </a:t>
            </a:r>
            <a:r>
              <a:rPr lang="en-GB" dirty="0" err="1" smtClean="0"/>
              <a:t>DoB</a:t>
            </a:r>
            <a:r>
              <a:rPr lang="en-GB" dirty="0" smtClean="0"/>
              <a:t> </a:t>
            </a:r>
            <a:r>
              <a:rPr lang="en-GB" b="1" dirty="0" smtClean="0"/>
              <a:t>1934</a:t>
            </a:r>
            <a:r>
              <a:rPr lang="en-GB" dirty="0" smtClean="0"/>
              <a:t>; no other education annotation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r>
              <a:rPr lang="en-GB" dirty="0" smtClean="0"/>
              <a:t>-  for female patient with </a:t>
            </a:r>
            <a:r>
              <a:rPr lang="en-GB" b="1" dirty="0" smtClean="0"/>
              <a:t>depression</a:t>
            </a:r>
            <a:r>
              <a:rPr lang="en-GB" dirty="0" smtClean="0"/>
              <a:t>; </a:t>
            </a:r>
            <a:r>
              <a:rPr lang="en-GB" dirty="0" err="1" smtClean="0"/>
              <a:t>DoB</a:t>
            </a:r>
            <a:r>
              <a:rPr lang="en-GB" dirty="0" smtClean="0"/>
              <a:t> </a:t>
            </a:r>
            <a:r>
              <a:rPr lang="en-GB" b="1" dirty="0" smtClean="0"/>
              <a:t>1964</a:t>
            </a:r>
            <a:r>
              <a:rPr lang="en-GB" dirty="0" smtClean="0"/>
              <a:t>; other annotation level = </a:t>
            </a:r>
            <a:r>
              <a:rPr lang="en-GB" b="1" dirty="0" smtClean="0"/>
              <a:t>degree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486" y="1647374"/>
            <a:ext cx="847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r>
              <a:rPr lang="en-GB" dirty="0" smtClean="0"/>
              <a:t>e.g. education annotation = “</a:t>
            </a:r>
            <a:r>
              <a:rPr lang="en-GB" b="1" dirty="0" smtClean="0">
                <a:solidFill>
                  <a:srgbClr val="FF0000"/>
                </a:solidFill>
              </a:rPr>
              <a:t>her father failed art A-level</a:t>
            </a:r>
            <a:r>
              <a:rPr lang="en-GB" dirty="0" smtClean="0"/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658" y="2699661"/>
            <a:ext cx="184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Level</a:t>
            </a:r>
            <a:r>
              <a:rPr lang="en-GB" dirty="0" smtClean="0"/>
              <a:t>: GSCE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8572" y="2706918"/>
            <a:ext cx="184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Rule</a:t>
            </a:r>
            <a:r>
              <a:rPr lang="en-GB" dirty="0" smtClean="0"/>
              <a:t>: Fail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47885" y="2699661"/>
            <a:ext cx="320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Subject</a:t>
            </a:r>
            <a:r>
              <a:rPr lang="en-GB" dirty="0" smtClean="0"/>
              <a:t>: ‘her father’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/>
      <p:bldP spid="8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Learning from experience – maximising potential</a:t>
            </a:r>
            <a:endParaRPr lang="en-GB" b="1" dirty="0"/>
          </a:p>
        </p:txBody>
      </p:sp>
      <p:sp>
        <p:nvSpPr>
          <p:cNvPr id="61443" name="Line 5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58800" y="1748972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Improving performance through improved methods: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66057" y="2264229"/>
            <a:ext cx="77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Better ‘rules’ – favouring precision over recall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66056" y="2699658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Post processing - supported by appropriate rules and features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29772" y="3098801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Better development  methodology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Methods to date…</a:t>
            </a:r>
            <a:endParaRPr lang="en-GB" b="1" dirty="0"/>
          </a:p>
        </p:txBody>
      </p:sp>
      <p:sp>
        <p:nvSpPr>
          <p:cNvPr id="52228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01349"/>
            <a:ext cx="8897257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BRC identifies need and assesses feasibility of using GATE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Small sample (e.g. 50 instances)  manually coded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Initial application rules drafted, e.g. features and gazetteer requirements and definitions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428343" y="2884263"/>
            <a:ext cx="3715657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  </a:t>
            </a:r>
            <a:r>
              <a:rPr lang="en-US" sz="1600" b="1" dirty="0" smtClean="0">
                <a:solidFill>
                  <a:srgbClr val="FFC000"/>
                </a:solidFill>
              </a:rPr>
              <a:t>Prototype application developed  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3305178"/>
            <a:ext cx="8389257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New corpus (e.g. 50 instances) run through the prototype and manually corrected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371771" y="3718834"/>
            <a:ext cx="2772229" cy="345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C000"/>
                </a:solidFill>
              </a:rPr>
              <a:t>  Application v.6 created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4139750"/>
            <a:ext cx="6647543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All CRIS free text docs run through the application (c.11 million) 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4611464"/>
            <a:ext cx="8157029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Results (relevant annotations/features) loaded back into source SQL database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" y="1149806"/>
            <a:ext cx="4354286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</a:rPr>
              <a:t>BRC</a:t>
            </a:r>
            <a:endParaRPr lang="en-US" sz="1600" b="1" dirty="0" smtClean="0">
              <a:solidFill>
                <a:srgbClr val="FFFF00"/>
              </a:solidFill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354286" y="1146626"/>
            <a:ext cx="4789714" cy="37737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C000"/>
                </a:solidFill>
              </a:rPr>
              <a:t>Sheffield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5097692"/>
            <a:ext cx="9144000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Occasional unexpected weirdness! 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1596571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1052285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571500" y="435429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Post-processing: MMSE annotation codes applied locally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75771" y="1204686"/>
            <a:ext cx="8621485" cy="378565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30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the denominator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10 years before the document's creation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missing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 Missing Date Information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more than 31 days after the CRIS record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within 31 days of a previous result (and the</a:t>
            </a:r>
            <a:r>
              <a:rPr lang="en-GB" sz="2000" dirty="0" smtClean="0">
                <a:solidFill>
                  <a:srgbClr val="0070C0"/>
                </a:solidFill>
              </a:rPr>
              <a:t>. . . . .  </a:t>
            </a:r>
            <a:r>
              <a:rPr lang="en-GB" sz="2000" dirty="0" smtClean="0">
                <a:solidFill>
                  <a:schemeClr val="bg1"/>
                </a:solidFill>
              </a:rPr>
              <a:t> result was the same)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571500" y="435429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Post-processing: MMSE annotation codes applied locally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75771" y="1204686"/>
            <a:ext cx="8621485" cy="378565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30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the denominator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10 years before the document's creation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missing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</a:t>
            </a:r>
            <a:r>
              <a:rPr lang="en-GB" sz="2000" dirty="0" smtClean="0">
                <a:solidFill>
                  <a:srgbClr val="FFFF00"/>
                </a:solidFill>
              </a:rPr>
              <a:t> Missing Date Information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more than 31 days after the CRIS record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within 31 days of a previous result (and the</a:t>
            </a:r>
            <a:r>
              <a:rPr lang="en-GB" sz="2000" dirty="0" smtClean="0">
                <a:solidFill>
                  <a:srgbClr val="0070C0"/>
                </a:solidFill>
              </a:rPr>
              <a:t>. . . . .  </a:t>
            </a:r>
            <a:r>
              <a:rPr lang="en-GB" sz="2000" dirty="0" smtClean="0">
                <a:solidFill>
                  <a:schemeClr val="bg1"/>
                </a:solidFill>
              </a:rPr>
              <a:t> result was the same)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571500" y="435429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Post-processing: MMSE annotation codes applied locally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75771" y="1204686"/>
            <a:ext cx="8621485" cy="378565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30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larger than the denominator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10 years before the document's creation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numerator was missing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 Missing Date Information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</a:t>
            </a:r>
            <a:r>
              <a:rPr lang="en-GB" sz="2000" dirty="0" smtClean="0">
                <a:solidFill>
                  <a:srgbClr val="FFFF00"/>
                </a:solidFill>
              </a:rPr>
              <a:t>The MMSE result date is more than 31 days after the CRIS record date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date is within 31 days of a previous result (and the</a:t>
            </a:r>
            <a:r>
              <a:rPr lang="en-GB" sz="2000" dirty="0" smtClean="0">
                <a:solidFill>
                  <a:srgbClr val="0070C0"/>
                </a:solidFill>
              </a:rPr>
              <a:t>. . . . .  </a:t>
            </a:r>
            <a:r>
              <a:rPr lang="en-GB" sz="2000" dirty="0" smtClean="0">
                <a:solidFill>
                  <a:schemeClr val="bg1"/>
                </a:solidFill>
              </a:rPr>
              <a:t> result was the same)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  The MMSE result occurs on the same day as a previous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Methods to date…</a:t>
            </a:r>
            <a:endParaRPr lang="en-GB" b="1" dirty="0"/>
          </a:p>
        </p:txBody>
      </p:sp>
      <p:sp>
        <p:nvSpPr>
          <p:cNvPr id="52228" name="Line 6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01349"/>
            <a:ext cx="8897257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BRC identifies need and assesses feasibility of using GATE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Small sample (e.g. 50 instances)  manually coded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 Initial application rules drafted, e.g. features and gazetteer requirements and definitions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428343" y="2884263"/>
            <a:ext cx="3715657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  </a:t>
            </a:r>
            <a:r>
              <a:rPr lang="en-US" sz="1600" b="1" dirty="0" smtClean="0">
                <a:solidFill>
                  <a:srgbClr val="FFC000"/>
                </a:solidFill>
              </a:rPr>
              <a:t>Prototype application developed  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371771" y="3718834"/>
            <a:ext cx="2772229" cy="345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C000"/>
                </a:solidFill>
              </a:rPr>
              <a:t>  Application v.6 created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3297922"/>
            <a:ext cx="6647543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All CRIS free text docs run through the application (c.11 million) 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4611464"/>
            <a:ext cx="8157029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 </a:t>
            </a:r>
            <a:r>
              <a:rPr lang="en-US" sz="1600" b="1" dirty="0" smtClean="0">
                <a:solidFill>
                  <a:srgbClr val="FFFF00"/>
                </a:solidFill>
              </a:rPr>
              <a:t>Results (relevant annotations/features) loaded back into source SQL database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" y="1149806"/>
            <a:ext cx="4354286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FF00"/>
                </a:solidFill>
              </a:rPr>
              <a:t>BRC</a:t>
            </a:r>
            <a:endParaRPr lang="en-US" sz="1600" b="1" dirty="0" smtClean="0">
              <a:solidFill>
                <a:srgbClr val="FFFF00"/>
              </a:solidFill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354286" y="1146626"/>
            <a:ext cx="4789714" cy="37737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C000"/>
                </a:solidFill>
              </a:rPr>
              <a:t>Sheffield</a:t>
            </a:r>
            <a:endParaRPr lang="en-US" sz="1400" b="1" dirty="0">
              <a:solidFill>
                <a:srgbClr val="FFC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1596571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1052285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449263" y="466725"/>
            <a:ext cx="753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/>
              <a:t>Learning from experience – maximising potential</a:t>
            </a:r>
            <a:endParaRPr lang="en-GB" b="1" dirty="0"/>
          </a:p>
        </p:txBody>
      </p:sp>
      <p:sp>
        <p:nvSpPr>
          <p:cNvPr id="61443" name="Line 5"/>
          <p:cNvSpPr>
            <a:spLocks noChangeShapeType="1"/>
          </p:cNvSpPr>
          <p:nvPr/>
        </p:nvSpPr>
        <p:spPr bwMode="auto">
          <a:xfrm>
            <a:off x="536575" y="914400"/>
            <a:ext cx="6602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15257" y="1778000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Improving performance through improved methods: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22514" y="2293257"/>
            <a:ext cx="77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Better ‘rules’ – favouring precision over recall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93485" y="2685142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Post processing – include rules and features to support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86229" y="3127829"/>
            <a:ext cx="77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Better development  methodology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" y="388982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Play to </a:t>
            </a:r>
            <a:r>
              <a:rPr lang="en-GB" b="1" dirty="0" err="1" smtClean="0"/>
              <a:t>GATE’s</a:t>
            </a:r>
            <a:r>
              <a:rPr lang="en-GB" b="1" dirty="0" smtClean="0"/>
              <a:t> strengths (don’t ask GATE to do what you can do better yourself)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" y="444862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Know your data!</a:t>
            </a:r>
            <a:endParaRPr lang="en-GB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/>
              <a:t>GATE accuracy – recall and precision (unseen data)</a:t>
            </a:r>
          </a:p>
        </p:txBody>
      </p:sp>
      <p:sp>
        <p:nvSpPr>
          <p:cNvPr id="21507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7500" y="1079500"/>
          <a:ext cx="8496300" cy="1863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900"/>
                <a:gridCol w="1277620"/>
                <a:gridCol w="1699260"/>
                <a:gridCol w="1699260"/>
                <a:gridCol w="1699260"/>
              </a:tblGrid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App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Iterations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Recall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Precision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MMSE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Diagnosis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Smoking status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0.64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/>
              <a:t>GATE accuracy – recall and precision (unseen data)</a:t>
            </a:r>
          </a:p>
        </p:txBody>
      </p:sp>
      <p:sp>
        <p:nvSpPr>
          <p:cNvPr id="21507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7500" y="1079500"/>
          <a:ext cx="8496300" cy="4260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900"/>
                <a:gridCol w="1277620"/>
                <a:gridCol w="1699260"/>
                <a:gridCol w="1699260"/>
                <a:gridCol w="1699260"/>
              </a:tblGrid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App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Iterations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Recall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Precision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MMSE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Diagnosis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Smoking status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0.64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Medication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0.71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Development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Education level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0.79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Development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Left</a:t>
                      </a:r>
                      <a:r>
                        <a:rPr lang="en-GB" baseline="0" dirty="0" smtClean="0"/>
                        <a:t> school age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Development</a:t>
                      </a:r>
                      <a:endParaRPr lang="en-GB" dirty="0"/>
                    </a:p>
                  </a:txBody>
                  <a:tcPr/>
                </a:tc>
              </a:tr>
              <a:tr h="532379">
                <a:tc>
                  <a:txBody>
                    <a:bodyPr/>
                    <a:lstStyle/>
                    <a:p>
                      <a:r>
                        <a:rPr lang="en-GB" dirty="0" smtClean="0"/>
                        <a:t>SSD Interventions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Development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Lives alone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1.00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Development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17500" y="1079500"/>
          <a:ext cx="8496300" cy="1863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900"/>
                <a:gridCol w="1277620"/>
                <a:gridCol w="1699260"/>
                <a:gridCol w="1699260"/>
                <a:gridCol w="1699260"/>
              </a:tblGrid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App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Iterations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Recall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Precision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Status</a:t>
                      </a:r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MMSE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Diagnosis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0.85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  <a:tr h="465982">
                <a:tc>
                  <a:txBody>
                    <a:bodyPr/>
                    <a:lstStyle/>
                    <a:p>
                      <a:r>
                        <a:rPr lang="en-GB" dirty="0" smtClean="0"/>
                        <a:t>Smoking status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0.64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Operational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Using GATE data in real research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66058" y="1741715"/>
            <a:ext cx="840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good is ‘good enough’?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Using GATE data in real research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0" y="128451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1.  </a:t>
            </a:r>
            <a:r>
              <a:rPr lang="en-GB" dirty="0" smtClean="0"/>
              <a:t>Investigating relationships between cancer treatment and mental health disorders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06400" y="2510970"/>
            <a:ext cx="83602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Using data from GATE applications:</a:t>
            </a:r>
          </a:p>
          <a:p>
            <a:endParaRPr lang="en-GB" b="1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 MMSE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 Smoking  </a:t>
            </a:r>
          </a:p>
          <a:p>
            <a:endParaRPr lang="en-GB" dirty="0" smtClean="0"/>
          </a:p>
          <a:p>
            <a:pPr algn="ctr"/>
            <a:r>
              <a:rPr lang="en-GB" dirty="0" smtClean="0"/>
              <a:t>4609 ‘smoking status’ features for 1039 patients, from a total linked data set of c.3500 cases.</a:t>
            </a:r>
          </a:p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Diagnosis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62858" y="1756230"/>
            <a:ext cx="840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Pilot for Department of Health Research Capability Programme, linking data from different clinical sources (CRIS and Thames Cancer Registry)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571500" y="304800"/>
            <a:ext cx="6464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smtClean="0"/>
              <a:t>Using GATE data in real research</a:t>
            </a:r>
            <a:endParaRPr lang="en-GB" b="1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60400" y="901700"/>
            <a:ext cx="645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0" y="128451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2.  </a:t>
            </a:r>
            <a:r>
              <a:rPr lang="en-GB" dirty="0" smtClean="0"/>
              <a:t>Investigating cost of care related to cognitive function in people with </a:t>
            </a:r>
            <a:r>
              <a:rPr lang="en-GB" dirty="0" err="1" smtClean="0"/>
              <a:t>Alzheimers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77372" y="2627086"/>
            <a:ext cx="83602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Using data from GATE applications: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MMSE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Diagnosis </a:t>
            </a:r>
          </a:p>
          <a:p>
            <a:pPr algn="ctr">
              <a:buFont typeface="Arial" pitchFamily="34" charset="0"/>
              <a:buChar char="•"/>
            </a:pPr>
            <a:endParaRPr lang="en-GB" dirty="0" smtClean="0"/>
          </a:p>
          <a:p>
            <a:pPr algn="ctr"/>
            <a:r>
              <a:rPr lang="en-GB" dirty="0" smtClean="0"/>
              <a:t>803 new cases of Alzheimer’s identified from a combined total of 4900 cases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Education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Lives alone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Social care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Care home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Medication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90286" y="1872344"/>
            <a:ext cx="840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Collaboration with pre-competitive </a:t>
            </a:r>
            <a:r>
              <a:rPr lang="en-GB" dirty="0" err="1" smtClean="0"/>
              <a:t>pharma</a:t>
            </a:r>
            <a:r>
              <a:rPr lang="en-GB" dirty="0" smtClean="0"/>
              <a:t> consortium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6580</TotalTime>
  <Words>1771</Words>
  <Application>Microsoft Office PowerPoint</Application>
  <PresentationFormat>On-screen Show (4:3)</PresentationFormat>
  <Paragraphs>339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Default Design</vt:lpstr>
      <vt:lpstr>Slide 1</vt:lpstr>
      <vt:lpstr>SLAM NHS  Foundation Trust – the source data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TheArtofDesign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Cooke</dc:creator>
  <cp:lastModifiedBy>Broadbent</cp:lastModifiedBy>
  <cp:revision>201</cp:revision>
  <dcterms:created xsi:type="dcterms:W3CDTF">2008-03-14T17:15:08Z</dcterms:created>
  <dcterms:modified xsi:type="dcterms:W3CDTF">2011-05-25T10:03:09Z</dcterms:modified>
</cp:coreProperties>
</file>