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93" r:id="rId2"/>
    <p:sldId id="1042" r:id="rId3"/>
    <p:sldId id="1043" r:id="rId4"/>
    <p:sldId id="1047" r:id="rId5"/>
    <p:sldId id="1048" r:id="rId6"/>
    <p:sldId id="1046" r:id="rId7"/>
    <p:sldId id="1044" r:id="rId8"/>
    <p:sldId id="1050" r:id="rId9"/>
    <p:sldId id="1049" r:id="rId10"/>
    <p:sldId id="1051" r:id="rId11"/>
    <p:sldId id="1052" r:id="rId12"/>
  </p:sldIdLst>
  <p:sldSz cx="9144000" cy="6858000" type="screen4x3"/>
  <p:notesSz cx="7099300" cy="10236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005500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70"/>
    <a:srgbClr val="003663"/>
    <a:srgbClr val="F04B26"/>
    <a:srgbClr val="8BCD43"/>
    <a:srgbClr val="FF9900"/>
    <a:srgbClr val="D21519"/>
    <a:srgbClr val="CC3300"/>
    <a:srgbClr val="FFFFFF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191" autoAdjust="0"/>
    <p:restoredTop sz="87429" autoAdjust="0"/>
  </p:normalViewPr>
  <p:slideViewPr>
    <p:cSldViewPr>
      <p:cViewPr>
        <p:scale>
          <a:sx n="82" d="100"/>
          <a:sy n="82" d="100"/>
        </p:scale>
        <p:origin x="-148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390" y="-102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b="1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025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b="1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5025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78DBA169-509B-4967-A179-D2890731CF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025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5025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A2EC768-A932-47DB-9AAD-824B9A576E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6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prstGeom prst="rect">
            <a:avLst/>
          </a:prstGeo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7000" cy="4606925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LLD is a massive</a:t>
            </a:r>
            <a:r>
              <a:rPr lang="en-GB" baseline="0" dirty="0" smtClean="0"/>
              <a:t> RDF warehouse that semantically integrates more than 25 biomedical data sources covering the full information path from:</a:t>
            </a:r>
          </a:p>
          <a:p>
            <a:r>
              <a:rPr lang="en-GB" baseline="0" dirty="0" smtClean="0"/>
              <a:t>genes, proteins, molecular interactions, targets, drugs, disease patient. (green boxes of the upper-right diagram)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knowledge base is combined with thesauri and textual information (blue boxes) from UMLS, OBO foundry, </a:t>
            </a:r>
            <a:r>
              <a:rPr lang="en-GB" baseline="0" dirty="0" err="1" smtClean="0"/>
              <a:t>Pubmed</a:t>
            </a:r>
            <a:r>
              <a:rPr lang="en-GB" baseline="0" dirty="0" smtClean="0"/>
              <a:t> and ClinicalTrials.gov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LLD is</a:t>
            </a:r>
            <a:r>
              <a:rPr lang="en-GB" baseline="0" dirty="0" smtClean="0"/>
              <a:t> excellent tool for</a:t>
            </a:r>
            <a:r>
              <a:rPr lang="en-GB" dirty="0" smtClean="0"/>
              <a:t> creating semantic annotations. Semantic annotations are textual annotation that points</a:t>
            </a:r>
            <a:r>
              <a:rPr lang="en-GB" baseline="0" dirty="0" smtClean="0"/>
              <a:t> to an ontology identifier (URI).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SKOS is a data model that allows the</a:t>
            </a:r>
            <a:r>
              <a:rPr lang="en-GB" baseline="0" dirty="0" smtClean="0"/>
              <a:t> simple organisation of the thesauri. It gives you a standard way to express broader/narrower concept, their synonyms, but also to publish it on the web.</a:t>
            </a:r>
          </a:p>
          <a:p>
            <a:endParaRPr lang="en-GB" baseline="0" dirty="0" smtClean="0"/>
          </a:p>
          <a:p>
            <a:r>
              <a:rPr lang="en-GB" baseline="0" dirty="0" smtClean="0"/>
              <a:t>(Describe the diagram – the graph structure on the right represent an example that describes Asthma, all specialization/generalizations of the disease)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SKOS gives</a:t>
            </a:r>
            <a:r>
              <a:rPr lang="en-GB" baseline="0" dirty="0" smtClean="0"/>
              <a:t> excellent capabilities for aligning multiple concept hierarchies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is the</a:t>
            </a:r>
            <a:r>
              <a:rPr lang="en-GB" baseline="0" dirty="0" smtClean="0"/>
              <a:t> view of the Asthma concept in a web browsed. The page is offered by LLD service.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You can see a more practical way to see SKOS</a:t>
            </a:r>
            <a:r>
              <a:rPr lang="en-GB" baseline="0" dirty="0" smtClean="0"/>
              <a:t> schema. All data is coming from more than 120 thesauri integrated using UMLS data source.</a:t>
            </a:r>
          </a:p>
          <a:p>
            <a:r>
              <a:rPr lang="en-GB" baseline="0" dirty="0" smtClean="0"/>
              <a:t>Definition window = a formal definition of the concept</a:t>
            </a:r>
          </a:p>
          <a:p>
            <a:r>
              <a:rPr lang="en-GB" baseline="0" dirty="0" smtClean="0"/>
              <a:t>Concept labels = alignment between all synonyms across the different thesauri</a:t>
            </a:r>
          </a:p>
          <a:p>
            <a:r>
              <a:rPr lang="en-GB" baseline="0" dirty="0" smtClean="0"/>
              <a:t>Concept types = classification of the concept in the UMLS semantic network</a:t>
            </a:r>
          </a:p>
          <a:p>
            <a:r>
              <a:rPr lang="en-GB" baseline="0" dirty="0" smtClean="0"/>
              <a:t>You can download the data in JSON, RDF, N3, </a:t>
            </a:r>
            <a:r>
              <a:rPr lang="en-GB" baseline="0" dirty="0" err="1" smtClean="0"/>
              <a:t>NTriples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</a:t>
            </a:r>
            <a:r>
              <a:rPr lang="en-GB" baseline="0" dirty="0" smtClean="0"/>
              <a:t> data in LLD and described by the SKOS schema is an excellent tool for getting specific sets of concepts and populating gazetteer lists.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Here is</a:t>
            </a:r>
            <a:r>
              <a:rPr lang="en-GB" baseline="0" dirty="0" smtClean="0"/>
              <a:t> an example query that you can use with LKB gazetteer to get all respiration disorders. Just choose any concepts from the LLD repository and replace it’s </a:t>
            </a:r>
            <a:r>
              <a:rPr lang="en-GB" baseline="0" dirty="0" err="1" smtClean="0"/>
              <a:t>prefLabel</a:t>
            </a:r>
            <a:r>
              <a:rPr lang="en-GB" baseline="0" dirty="0" smtClean="0"/>
              <a:t> (title) with “Respiration Disorders”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Simple guide how</a:t>
            </a:r>
            <a:r>
              <a:rPr lang="en-GB" baseline="0" dirty="0" smtClean="0"/>
              <a:t> to do it. It is important to point back that all annotations have class and inst annotations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EC768-A932-47DB-9AAD-824B9A576E21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2"/>
          <p:cNvSpPr>
            <a:spLocks noChangeShapeType="1"/>
          </p:cNvSpPr>
          <p:nvPr userDrawn="1"/>
        </p:nvSpPr>
        <p:spPr bwMode="auto">
          <a:xfrm>
            <a:off x="3132138" y="5876925"/>
            <a:ext cx="3048000" cy="0"/>
          </a:xfrm>
          <a:prstGeom prst="line">
            <a:avLst/>
          </a:prstGeom>
          <a:noFill/>
          <a:ln w="19050">
            <a:solidFill>
              <a:srgbClr val="F04B26"/>
            </a:solidFill>
            <a:round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US"/>
          </a:p>
        </p:txBody>
      </p:sp>
      <p:sp>
        <p:nvSpPr>
          <p:cNvPr id="63507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757238" y="4365625"/>
            <a:ext cx="7775575" cy="1273175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003663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3513" name="Rectangle 25"/>
          <p:cNvSpPr>
            <a:spLocks noGrp="1" noChangeArrowheads="1"/>
          </p:cNvSpPr>
          <p:nvPr>
            <p:ph type="ctrTitle" sz="quarter"/>
          </p:nvPr>
        </p:nvSpPr>
        <p:spPr>
          <a:xfrm>
            <a:off x="687388" y="2246313"/>
            <a:ext cx="7772400" cy="1470025"/>
          </a:xfrm>
        </p:spPr>
        <p:txBody>
          <a:bodyPr/>
          <a:lstStyle>
            <a:lvl1pPr>
              <a:defRPr sz="4000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xfrm>
            <a:off x="3132138" y="6021388"/>
            <a:ext cx="3024187" cy="404812"/>
          </a:xfrm>
          <a:prstGeom prst="rect">
            <a:avLst/>
          </a:prstGeom>
        </p:spPr>
        <p:txBody>
          <a:bodyPr/>
          <a:lstStyle>
            <a:lvl1pPr algn="ctr">
              <a:defRPr sz="2000" smtClean="0"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04B26"/>
              </a:buClr>
              <a:defRPr/>
            </a:lvl1pPr>
            <a:lvl2pPr>
              <a:buClr>
                <a:srgbClr val="003663"/>
              </a:buClr>
              <a:buFont typeface="Tahoma" pitchFamily="34" charset="0"/>
              <a:buChar char="–"/>
              <a:defRPr sz="1800"/>
            </a:lvl2pPr>
            <a:lvl3pPr>
              <a:defRPr sz="16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5D0F9B6F-A9AC-421D-BFE3-6329A2EEE9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F071A814-82AA-4536-B196-78A188E08C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96975"/>
            <a:ext cx="40640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196975"/>
            <a:ext cx="40640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A62E2C7B-1A47-42E1-824B-B907B55E9C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47E9EF01-E462-463C-8738-A3DB2B87F7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76EBF764-1188-47A6-AF53-91F9DD6A3D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B8BEC57B-AAB2-47AF-9BA2-7C721B55DD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5ECBD805-3E36-4AA6-9667-9954044282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88A900B0-2EF0-4B0A-B858-F753742A29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1B7FABD6-C67A-4EB4-8D36-6A63D4C71D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6350"/>
            <a:ext cx="2087562" cy="6086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6350"/>
            <a:ext cx="6111875" cy="6086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F1274499-145A-4B61-B736-62838D6650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350"/>
            <a:ext cx="8351837" cy="974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0" y="1196975"/>
            <a:ext cx="4064000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56150" y="1196975"/>
            <a:ext cx="4064000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56150" y="3721100"/>
            <a:ext cx="4064000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5F90FEA7-EF48-49E3-8A17-ECFCFE349C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8313" y="6350"/>
            <a:ext cx="8351837" cy="6086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E764A6E8-0CF2-4072-81BB-180C929D87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350"/>
            <a:ext cx="8351837" cy="974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0" y="1196975"/>
            <a:ext cx="4064000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196975"/>
            <a:ext cx="4064000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</a:t>
            </a:r>
            <a:fld id="{C7A248FE-4388-411E-9AEB-B4BDF659D6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196975"/>
            <a:ext cx="82804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429375"/>
            <a:ext cx="4751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3663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5313" y="6429375"/>
            <a:ext cx="749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003663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GB"/>
              <a:t>#</a:t>
            </a:r>
            <a:fld id="{0EDF78C2-DC7D-4504-9FDC-62306048EA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65" name="Line 41"/>
          <p:cNvSpPr>
            <a:spLocks noChangeShapeType="1"/>
          </p:cNvSpPr>
          <p:nvPr userDrawn="1"/>
        </p:nvSpPr>
        <p:spPr bwMode="auto">
          <a:xfrm>
            <a:off x="3132138" y="6381750"/>
            <a:ext cx="3043237" cy="0"/>
          </a:xfrm>
          <a:prstGeom prst="line">
            <a:avLst/>
          </a:prstGeom>
          <a:noFill/>
          <a:ln w="19050">
            <a:solidFill>
              <a:srgbClr val="F04B26"/>
            </a:solidFill>
            <a:round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US"/>
          </a:p>
        </p:txBody>
      </p:sp>
      <p:sp>
        <p:nvSpPr>
          <p:cNvPr id="1031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6350"/>
            <a:ext cx="835183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07" name="Line 83"/>
          <p:cNvSpPr>
            <a:spLocks noChangeShapeType="1"/>
          </p:cNvSpPr>
          <p:nvPr userDrawn="1"/>
        </p:nvSpPr>
        <p:spPr bwMode="auto">
          <a:xfrm>
            <a:off x="3113088" y="981075"/>
            <a:ext cx="3043237" cy="0"/>
          </a:xfrm>
          <a:prstGeom prst="line">
            <a:avLst/>
          </a:prstGeom>
          <a:noFill/>
          <a:ln w="19050">
            <a:solidFill>
              <a:srgbClr val="F04B26"/>
            </a:solidFill>
            <a:round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US"/>
          </a:p>
        </p:txBody>
      </p:sp>
      <p:pic>
        <p:nvPicPr>
          <p:cNvPr id="1033" name="Picture 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60363" y="6210300"/>
            <a:ext cx="1763712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  <p:sldLayoutId id="2147484406" r:id="rId12"/>
    <p:sldLayoutId id="2147484407" r:id="rId13"/>
    <p:sldLayoutId id="2147484408" r:id="rId1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663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663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663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663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663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rgbClr val="007070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rgbClr val="007070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rgbClr val="007070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rgbClr val="00707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rgbClr val="F04B26"/>
        </a:buClr>
        <a:buChar char="•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663"/>
        </a:buClr>
        <a:buFont typeface="Tahoma" pitchFamily="34" charset="0"/>
        <a:buChar char="–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www.linkedlifedata.com</a:t>
            </a:r>
            <a:endParaRPr lang="en-GB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Extraction </a:t>
            </a:r>
            <a:br>
              <a:rPr lang="en-GB" dirty="0" smtClean="0"/>
            </a:br>
            <a:r>
              <a:rPr lang="en-GB" dirty="0" smtClean="0"/>
              <a:t>with</a:t>
            </a:r>
            <a:br>
              <a:rPr lang="en-GB" dirty="0" smtClean="0"/>
            </a:br>
            <a:r>
              <a:rPr lang="en-US" dirty="0" smtClean="0"/>
              <a:t>Linked </a:t>
            </a:r>
            <a:r>
              <a:rPr lang="en-US" dirty="0" smtClean="0"/>
              <a:t>Life </a:t>
            </a:r>
            <a:r>
              <a:rPr lang="en-US" dirty="0" smtClean="0"/>
              <a:t>Data</a:t>
            </a:r>
            <a:endParaRPr lang="en-US" sz="2800" b="0" i="1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1800" dirty="0" smtClean="0">
                <a:solidFill>
                  <a:schemeClr val="tx1"/>
                </a:solidFill>
              </a:rPr>
              <a:t>19/04/2011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307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035050"/>
            <a:ext cx="50403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Life Data Overview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dirty="0" smtClean="0"/>
              <a:t>Linked Life Data is a public and free RDF warehouse service</a:t>
            </a:r>
          </a:p>
          <a:p>
            <a:r>
              <a:rPr lang="en-GB" dirty="0" smtClean="0"/>
              <a:t>Offers  a SPARQL endpoint</a:t>
            </a:r>
          </a:p>
          <a:p>
            <a:r>
              <a:rPr lang="en-GB" dirty="0" smtClean="0"/>
              <a:t>Integrates more than 25 popular biomedical data sources</a:t>
            </a:r>
          </a:p>
          <a:p>
            <a:r>
              <a:rPr lang="en-GB" dirty="0" smtClean="0"/>
              <a:t>Specifies many cross data sources semantic mappings</a:t>
            </a:r>
          </a:p>
          <a:p>
            <a:r>
              <a:rPr lang="en-GB" dirty="0" smtClean="0"/>
              <a:t>Exposes massive amounts of linked data</a:t>
            </a:r>
            <a:endParaRPr lang="en-GB" sz="2800" dirty="0" smtClean="0"/>
          </a:p>
        </p:txBody>
      </p:sp>
      <p:pic>
        <p:nvPicPr>
          <p:cNvPr id="9" name="Picture 2" descr="C:\Documents and Settings\vassil\Desktop\images\BioIT world - LLD poster (2 reivision)_img_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71950" y="1196975"/>
            <a:ext cx="38324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pic>
        <p:nvPicPr>
          <p:cNvPr id="13" name="Picture 2" descr="C:\Documents and Settings\vassil\Desktop\images\BioIT world - LLD poster (2 reivision)_img_4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1943" y="3721100"/>
            <a:ext cx="341241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Semantic Annotations with LLD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579261"/>
            <a:ext cx="8280400" cy="413127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Knowledge Organisation Schema (SKOS)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SKOS is a data model</a:t>
            </a:r>
          </a:p>
          <a:p>
            <a:r>
              <a:rPr lang="en-GB" dirty="0" smtClean="0"/>
              <a:t>Serialized as RDF graph</a:t>
            </a:r>
          </a:p>
          <a:p>
            <a:r>
              <a:rPr lang="en-GB" dirty="0" smtClean="0"/>
              <a:t>Published on the web in a to be shared between applications</a:t>
            </a:r>
          </a:p>
          <a:p>
            <a:r>
              <a:rPr lang="en-GB" dirty="0" smtClean="0"/>
              <a:t>Efficient structuring of terms in thesauri</a:t>
            </a:r>
          </a:p>
          <a:p>
            <a:r>
              <a:rPr lang="en-GB" dirty="0" smtClean="0"/>
              <a:t>Allows the identification of the concepts by URLs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txBody>
          <a:bodyPr wrap="square"/>
          <a:lstStyle/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11" name="Oval 10"/>
          <p:cNvSpPr/>
          <p:nvPr/>
        </p:nvSpPr>
        <p:spPr bwMode="auto">
          <a:xfrm>
            <a:off x="5004048" y="4797152"/>
            <a:ext cx="288032" cy="28803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076056" y="1556792"/>
            <a:ext cx="288032" cy="28803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6156176" y="3501008"/>
            <a:ext cx="288032" cy="28803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cxnSp>
        <p:nvCxnSpPr>
          <p:cNvPr id="15" name="Straight Arrow Connector 14"/>
          <p:cNvCxnSpPr>
            <a:stCxn id="11" idx="0"/>
            <a:endCxn id="12" idx="4"/>
          </p:cNvCxnSpPr>
          <p:nvPr/>
        </p:nvCxnSpPr>
        <p:spPr bwMode="auto">
          <a:xfrm rot="5400000" flipH="1" flipV="1">
            <a:off x="3707904" y="3284984"/>
            <a:ext cx="2952328" cy="7200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13" idx="1"/>
            <a:endCxn id="12" idx="5"/>
          </p:cNvCxnSpPr>
          <p:nvPr/>
        </p:nvCxnSpPr>
        <p:spPr bwMode="auto">
          <a:xfrm rot="16200000" flipV="1">
            <a:off x="4889859" y="2234691"/>
            <a:ext cx="1740546" cy="87645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11" idx="7"/>
            <a:endCxn id="13" idx="3"/>
          </p:cNvCxnSpPr>
          <p:nvPr/>
        </p:nvCxnSpPr>
        <p:spPr bwMode="auto">
          <a:xfrm rot="5400000" flipH="1" flipV="1">
            <a:off x="5177891" y="3818867"/>
            <a:ext cx="1092474" cy="94845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5580112" y="2204864"/>
            <a:ext cx="885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broader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64" y="3090446"/>
            <a:ext cx="885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broader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52120" y="4293096"/>
            <a:ext cx="885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broader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5868144" y="5661248"/>
            <a:ext cx="2736304" cy="2880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Chronic Obstructive Asthma</a:t>
            </a:r>
            <a:endParaRPr lang="en-GB" dirty="0" smtClean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>
            <a:stCxn id="11" idx="5"/>
            <a:endCxn id="51" idx="0"/>
          </p:cNvCxnSpPr>
          <p:nvPr/>
        </p:nvCxnSpPr>
        <p:spPr bwMode="auto">
          <a:xfrm rot="16200000" flipH="1">
            <a:off x="5933975" y="4358926"/>
            <a:ext cx="618245" cy="198639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940152" y="5013176"/>
            <a:ext cx="1022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prefLabel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7596336" y="5013176"/>
            <a:ext cx="864096" cy="2880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Asthma</a:t>
            </a:r>
            <a:endParaRPr lang="en-GB" dirty="0" smtClean="0">
              <a:solidFill>
                <a:schemeClr val="tx1"/>
              </a:solidFill>
            </a:endParaRPr>
          </a:p>
        </p:txBody>
      </p:sp>
      <p:cxnSp>
        <p:nvCxnSpPr>
          <p:cNvPr id="64" name="Straight Arrow Connector 63"/>
          <p:cNvCxnSpPr>
            <a:stCxn id="13" idx="5"/>
            <a:endCxn id="63" idx="1"/>
          </p:cNvCxnSpPr>
          <p:nvPr/>
        </p:nvCxnSpPr>
        <p:spPr bwMode="auto">
          <a:xfrm rot="16200000" flipH="1">
            <a:off x="6294015" y="3854870"/>
            <a:ext cx="1410333" cy="119430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7078381" y="4314582"/>
            <a:ext cx="1022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prefLabel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6732240" y="2780928"/>
            <a:ext cx="1800200" cy="2880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Bronchial Asthma</a:t>
            </a:r>
            <a:endParaRPr lang="en-GB" dirty="0" smtClean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/>
          <p:cNvCxnSpPr>
            <a:stCxn id="13" idx="6"/>
            <a:endCxn id="68" idx="2"/>
          </p:cNvCxnSpPr>
          <p:nvPr/>
        </p:nvCxnSpPr>
        <p:spPr bwMode="auto">
          <a:xfrm flipV="1">
            <a:off x="6444208" y="3068960"/>
            <a:ext cx="1188132" cy="57606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8" name="TextBox 77"/>
          <p:cNvSpPr txBox="1"/>
          <p:nvPr/>
        </p:nvSpPr>
        <p:spPr>
          <a:xfrm>
            <a:off x="6926797" y="3356992"/>
            <a:ext cx="885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altLabel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6444208" y="1484784"/>
            <a:ext cx="2016224" cy="2880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Respiratory Disease</a:t>
            </a:r>
            <a:endParaRPr lang="en-GB" dirty="0" smtClean="0">
              <a:solidFill>
                <a:schemeClr val="tx1"/>
              </a:solidFill>
            </a:endParaRPr>
          </a:p>
        </p:txBody>
      </p:sp>
      <p:cxnSp>
        <p:nvCxnSpPr>
          <p:cNvPr id="81" name="Straight Arrow Connector 80"/>
          <p:cNvCxnSpPr>
            <a:stCxn id="12" idx="6"/>
            <a:endCxn id="79" idx="1"/>
          </p:cNvCxnSpPr>
          <p:nvPr/>
        </p:nvCxnSpPr>
        <p:spPr bwMode="auto">
          <a:xfrm flipV="1">
            <a:off x="5364088" y="1628800"/>
            <a:ext cx="1080120" cy="7200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5364088" y="1340768"/>
            <a:ext cx="1022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prefLabel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SKOS Semantics to Map Across Different Thesauri</a:t>
            </a:r>
            <a:endParaRPr lang="en-GB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395536" y="1073456"/>
          <a:ext cx="8424937" cy="501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69945"/>
                <a:gridCol w="2477923"/>
                <a:gridCol w="4177069"/>
              </a:tblGrid>
              <a:tr h="51441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Relationship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Semantics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Example</a:t>
                      </a:r>
                      <a:endParaRPr lang="en-GB" dirty="0"/>
                    </a:p>
                  </a:txBody>
                  <a:tcPr anchor="ctr"/>
                </a:tc>
              </a:tr>
              <a:tr h="92574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Exact match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Transitive equivalence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</a:tr>
              <a:tr h="89492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Close</a:t>
                      </a:r>
                      <a:r>
                        <a:rPr lang="en-GB" baseline="0" dirty="0" smtClean="0"/>
                        <a:t> match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Equivalent only for search</a:t>
                      </a:r>
                      <a:r>
                        <a:rPr lang="en-GB" baseline="0" dirty="0" smtClean="0"/>
                        <a:t> purposes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</a:tr>
              <a:tr h="89492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Broader match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Generalization</a:t>
                      </a:r>
                      <a:r>
                        <a:rPr lang="en-GB" baseline="0" dirty="0" smtClean="0"/>
                        <a:t> of a concept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</a:tr>
              <a:tr h="89492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Narrower match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Specialization of a concept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Inverse of broader match</a:t>
                      </a:r>
                      <a:endParaRPr lang="en-GB" dirty="0"/>
                    </a:p>
                  </a:txBody>
                  <a:tcPr anchor="ctr"/>
                </a:tc>
              </a:tr>
              <a:tr h="89492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Related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Unspecified relation (no real semantics)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2" name="Oval 91"/>
          <p:cNvSpPr>
            <a:spLocks noChangeArrowheads="1"/>
          </p:cNvSpPr>
          <p:nvPr/>
        </p:nvSpPr>
        <p:spPr bwMode="auto">
          <a:xfrm>
            <a:off x="7668344" y="1988840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3" name="Oval 91"/>
          <p:cNvSpPr>
            <a:spLocks noChangeArrowheads="1"/>
          </p:cNvSpPr>
          <p:nvPr/>
        </p:nvSpPr>
        <p:spPr bwMode="auto">
          <a:xfrm>
            <a:off x="6660232" y="1988840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5" name="Oval 91"/>
          <p:cNvSpPr>
            <a:spLocks noChangeArrowheads="1"/>
          </p:cNvSpPr>
          <p:nvPr/>
        </p:nvSpPr>
        <p:spPr bwMode="auto">
          <a:xfrm>
            <a:off x="5508104" y="1988840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48" name="Straight Arrow Connector 47"/>
          <p:cNvCxnSpPr>
            <a:stCxn id="42" idx="0"/>
            <a:endCxn id="43" idx="0"/>
          </p:cNvCxnSpPr>
          <p:nvPr/>
        </p:nvCxnSpPr>
        <p:spPr bwMode="auto">
          <a:xfrm rot="16200000" flipV="1">
            <a:off x="7277015" y="1484784"/>
            <a:ext cx="1588" cy="1008112"/>
          </a:xfrm>
          <a:prstGeom prst="curvedConnector3">
            <a:avLst>
              <a:gd name="adj1" fmla="val 14395466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/>
          </a:ln>
          <a:effectLst/>
        </p:spPr>
      </p:cxnSp>
      <p:cxnSp>
        <p:nvCxnSpPr>
          <p:cNvPr id="52" name="Straight Arrow Connector 47"/>
          <p:cNvCxnSpPr>
            <a:stCxn id="43" idx="0"/>
            <a:endCxn id="45" idx="7"/>
          </p:cNvCxnSpPr>
          <p:nvPr/>
        </p:nvCxnSpPr>
        <p:spPr bwMode="auto">
          <a:xfrm rot="16200000" flipH="1" flipV="1">
            <a:off x="6218845" y="1470535"/>
            <a:ext cx="35810" cy="1072419"/>
          </a:xfrm>
          <a:prstGeom prst="curvedConnector3">
            <a:avLst>
              <a:gd name="adj1" fmla="val -638369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/>
          </a:ln>
          <a:effectLst/>
        </p:spPr>
      </p:cxnSp>
      <p:cxnSp>
        <p:nvCxnSpPr>
          <p:cNvPr id="59" name="Straight Arrow Connector 47"/>
          <p:cNvCxnSpPr>
            <a:stCxn id="42" idx="4"/>
            <a:endCxn id="45" idx="4"/>
          </p:cNvCxnSpPr>
          <p:nvPr/>
        </p:nvCxnSpPr>
        <p:spPr bwMode="auto">
          <a:xfrm rot="5400000">
            <a:off x="6700951" y="1153244"/>
            <a:ext cx="1588" cy="2160240"/>
          </a:xfrm>
          <a:prstGeom prst="curvedConnector3">
            <a:avLst>
              <a:gd name="adj1" fmla="val 7835519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triangle"/>
          </a:ln>
          <a:effectLst/>
        </p:spPr>
      </p:cxnSp>
      <p:cxnSp>
        <p:nvCxnSpPr>
          <p:cNvPr id="62" name="Straight Arrow Connector 47"/>
          <p:cNvCxnSpPr>
            <a:stCxn id="43" idx="2"/>
            <a:endCxn id="45" idx="6"/>
          </p:cNvCxnSpPr>
          <p:nvPr/>
        </p:nvCxnSpPr>
        <p:spPr bwMode="auto">
          <a:xfrm rot="10800000">
            <a:off x="5733558" y="2111102"/>
            <a:ext cx="926675" cy="1588"/>
          </a:xfrm>
          <a:prstGeom prst="curvedConnector3">
            <a:avLst>
              <a:gd name="adj1" fmla="val 50000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triangle"/>
          </a:ln>
          <a:effectLst/>
        </p:spPr>
      </p:cxnSp>
      <p:cxnSp>
        <p:nvCxnSpPr>
          <p:cNvPr id="65" name="Straight Arrow Connector 47"/>
          <p:cNvCxnSpPr>
            <a:stCxn id="42" idx="2"/>
            <a:endCxn id="43" idx="6"/>
          </p:cNvCxnSpPr>
          <p:nvPr/>
        </p:nvCxnSpPr>
        <p:spPr bwMode="auto">
          <a:xfrm rot="10800000">
            <a:off x="6885686" y="2111102"/>
            <a:ext cx="782659" cy="1588"/>
          </a:xfrm>
          <a:prstGeom prst="curvedConnector3">
            <a:avLst>
              <a:gd name="adj1" fmla="val 50000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triangle"/>
          </a:ln>
          <a:effectLst/>
        </p:spPr>
      </p:cxnSp>
      <p:sp>
        <p:nvSpPr>
          <p:cNvPr id="81" name="Oval 91"/>
          <p:cNvSpPr>
            <a:spLocks noChangeArrowheads="1"/>
          </p:cNvSpPr>
          <p:nvPr/>
        </p:nvSpPr>
        <p:spPr bwMode="auto">
          <a:xfrm>
            <a:off x="7658915" y="2968452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2" name="Oval 91"/>
          <p:cNvSpPr>
            <a:spLocks noChangeArrowheads="1"/>
          </p:cNvSpPr>
          <p:nvPr/>
        </p:nvSpPr>
        <p:spPr bwMode="auto">
          <a:xfrm>
            <a:off x="6650803" y="2968452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3" name="Oval 91"/>
          <p:cNvSpPr>
            <a:spLocks noChangeArrowheads="1"/>
          </p:cNvSpPr>
          <p:nvPr/>
        </p:nvSpPr>
        <p:spPr bwMode="auto">
          <a:xfrm>
            <a:off x="5498675" y="2968452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84" name="Straight Arrow Connector 47"/>
          <p:cNvCxnSpPr>
            <a:stCxn id="81" idx="0"/>
            <a:endCxn id="82" idx="0"/>
          </p:cNvCxnSpPr>
          <p:nvPr/>
        </p:nvCxnSpPr>
        <p:spPr bwMode="auto">
          <a:xfrm rot="16200000" flipV="1">
            <a:off x="7267586" y="2464396"/>
            <a:ext cx="1588" cy="1008112"/>
          </a:xfrm>
          <a:prstGeom prst="curvedConnector3">
            <a:avLst>
              <a:gd name="adj1" fmla="val 14395466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/>
          </a:ln>
          <a:effectLst/>
        </p:spPr>
      </p:cxnSp>
      <p:cxnSp>
        <p:nvCxnSpPr>
          <p:cNvPr id="85" name="Straight Arrow Connector 47"/>
          <p:cNvCxnSpPr>
            <a:stCxn id="82" idx="0"/>
            <a:endCxn id="83" idx="7"/>
          </p:cNvCxnSpPr>
          <p:nvPr/>
        </p:nvCxnSpPr>
        <p:spPr bwMode="auto">
          <a:xfrm rot="16200000" flipH="1" flipV="1">
            <a:off x="6209416" y="2450147"/>
            <a:ext cx="35810" cy="1072419"/>
          </a:xfrm>
          <a:prstGeom prst="curvedConnector3">
            <a:avLst>
              <a:gd name="adj1" fmla="val -638369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/>
          </a:ln>
          <a:effectLst/>
        </p:spPr>
      </p:cxnSp>
      <p:cxnSp>
        <p:nvCxnSpPr>
          <p:cNvPr id="87" name="Straight Arrow Connector 47"/>
          <p:cNvCxnSpPr>
            <a:stCxn id="82" idx="3"/>
            <a:endCxn id="83" idx="5"/>
          </p:cNvCxnSpPr>
          <p:nvPr/>
        </p:nvCxnSpPr>
        <p:spPr bwMode="auto">
          <a:xfrm rot="5400000">
            <a:off x="6187466" y="2680812"/>
            <a:ext cx="1588" cy="992709"/>
          </a:xfrm>
          <a:prstGeom prst="curvedConnector3">
            <a:avLst>
              <a:gd name="adj1" fmla="val 10090368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triangle"/>
          </a:ln>
          <a:effectLst/>
        </p:spPr>
      </p:cxnSp>
      <p:cxnSp>
        <p:nvCxnSpPr>
          <p:cNvPr id="88" name="Straight Arrow Connector 47"/>
          <p:cNvCxnSpPr>
            <a:stCxn id="81" idx="3"/>
            <a:endCxn id="82" idx="5"/>
          </p:cNvCxnSpPr>
          <p:nvPr/>
        </p:nvCxnSpPr>
        <p:spPr bwMode="auto">
          <a:xfrm rot="5400000">
            <a:off x="7267586" y="2752820"/>
            <a:ext cx="1588" cy="848693"/>
          </a:xfrm>
          <a:prstGeom prst="curvedConnector3">
            <a:avLst>
              <a:gd name="adj1" fmla="val 11548177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none" w="med" len="med"/>
            <a:tailEnd type="arrow"/>
          </a:ln>
          <a:effectLst/>
        </p:spPr>
      </p:cxnSp>
      <p:sp>
        <p:nvSpPr>
          <p:cNvPr id="95" name="Oval 91"/>
          <p:cNvSpPr>
            <a:spLocks noChangeArrowheads="1"/>
          </p:cNvSpPr>
          <p:nvPr/>
        </p:nvSpPr>
        <p:spPr bwMode="auto">
          <a:xfrm>
            <a:off x="7596336" y="3861843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6" name="Oval 91"/>
          <p:cNvSpPr>
            <a:spLocks noChangeArrowheads="1"/>
          </p:cNvSpPr>
          <p:nvPr/>
        </p:nvSpPr>
        <p:spPr bwMode="auto">
          <a:xfrm>
            <a:off x="6588224" y="3861843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7" name="Oval 91"/>
          <p:cNvSpPr>
            <a:spLocks noChangeArrowheads="1"/>
          </p:cNvSpPr>
          <p:nvPr/>
        </p:nvSpPr>
        <p:spPr bwMode="auto">
          <a:xfrm>
            <a:off x="5436096" y="3861843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98" name="Straight Arrow Connector 47"/>
          <p:cNvCxnSpPr>
            <a:stCxn id="95" idx="0"/>
            <a:endCxn id="96" idx="0"/>
          </p:cNvCxnSpPr>
          <p:nvPr/>
        </p:nvCxnSpPr>
        <p:spPr bwMode="auto">
          <a:xfrm rot="16200000" flipV="1">
            <a:off x="7205007" y="3357787"/>
            <a:ext cx="1588" cy="1008112"/>
          </a:xfrm>
          <a:prstGeom prst="curvedConnector3">
            <a:avLst>
              <a:gd name="adj1" fmla="val 14395466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none"/>
          </a:ln>
          <a:effectLst/>
        </p:spPr>
      </p:cxnSp>
      <p:cxnSp>
        <p:nvCxnSpPr>
          <p:cNvPr id="99" name="Straight Arrow Connector 47"/>
          <p:cNvCxnSpPr>
            <a:stCxn id="96" idx="0"/>
            <a:endCxn id="97" idx="7"/>
          </p:cNvCxnSpPr>
          <p:nvPr/>
        </p:nvCxnSpPr>
        <p:spPr bwMode="auto">
          <a:xfrm rot="16200000" flipH="1" flipV="1">
            <a:off x="6146837" y="3343538"/>
            <a:ext cx="35810" cy="1072419"/>
          </a:xfrm>
          <a:prstGeom prst="curvedConnector3">
            <a:avLst>
              <a:gd name="adj1" fmla="val -638369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none"/>
          </a:ln>
          <a:effectLst/>
        </p:spPr>
      </p:cxnSp>
      <p:cxnSp>
        <p:nvCxnSpPr>
          <p:cNvPr id="100" name="Straight Arrow Connector 47"/>
          <p:cNvCxnSpPr>
            <a:stCxn id="95" idx="4"/>
            <a:endCxn id="97" idx="4"/>
          </p:cNvCxnSpPr>
          <p:nvPr/>
        </p:nvCxnSpPr>
        <p:spPr bwMode="auto">
          <a:xfrm rot="5400000">
            <a:off x="6628943" y="3026247"/>
            <a:ext cx="1588" cy="2160240"/>
          </a:xfrm>
          <a:prstGeom prst="curvedConnector3">
            <a:avLst>
              <a:gd name="adj1" fmla="val 7835519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none"/>
          </a:ln>
          <a:effectLst/>
        </p:spPr>
      </p:cxnSp>
      <p:cxnSp>
        <p:nvCxnSpPr>
          <p:cNvPr id="101" name="Straight Arrow Connector 47"/>
          <p:cNvCxnSpPr>
            <a:stCxn id="96" idx="2"/>
            <a:endCxn id="97" idx="6"/>
          </p:cNvCxnSpPr>
          <p:nvPr/>
        </p:nvCxnSpPr>
        <p:spPr bwMode="auto">
          <a:xfrm rot="10800000">
            <a:off x="5661550" y="3984105"/>
            <a:ext cx="926675" cy="1588"/>
          </a:xfrm>
          <a:prstGeom prst="curvedConnector3">
            <a:avLst>
              <a:gd name="adj1" fmla="val 50000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none"/>
          </a:ln>
          <a:effectLst/>
        </p:spPr>
      </p:cxnSp>
      <p:cxnSp>
        <p:nvCxnSpPr>
          <p:cNvPr id="102" name="Straight Arrow Connector 47"/>
          <p:cNvCxnSpPr>
            <a:stCxn id="95" idx="2"/>
            <a:endCxn id="96" idx="6"/>
          </p:cNvCxnSpPr>
          <p:nvPr/>
        </p:nvCxnSpPr>
        <p:spPr bwMode="auto">
          <a:xfrm rot="10800000">
            <a:off x="6813678" y="3984105"/>
            <a:ext cx="782659" cy="1588"/>
          </a:xfrm>
          <a:prstGeom prst="curvedConnector3">
            <a:avLst>
              <a:gd name="adj1" fmla="val 50000"/>
            </a:avLst>
          </a:prstGeom>
          <a:noFill/>
          <a:ln w="22225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none"/>
          </a:ln>
          <a:effectLst/>
        </p:spPr>
      </p:cxnSp>
      <p:sp>
        <p:nvSpPr>
          <p:cNvPr id="103" name="Oval 91"/>
          <p:cNvSpPr>
            <a:spLocks noChangeArrowheads="1"/>
          </p:cNvSpPr>
          <p:nvPr/>
        </p:nvSpPr>
        <p:spPr bwMode="auto">
          <a:xfrm>
            <a:off x="7092280" y="5517232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" name="Oval 91"/>
          <p:cNvSpPr>
            <a:spLocks noChangeArrowheads="1"/>
          </p:cNvSpPr>
          <p:nvPr/>
        </p:nvSpPr>
        <p:spPr bwMode="auto">
          <a:xfrm>
            <a:off x="5940152" y="5517232"/>
            <a:ext cx="225453" cy="24452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bg-BG" sz="120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105" name="Straight Arrow Connector 47"/>
          <p:cNvCxnSpPr>
            <a:stCxn id="103" idx="2"/>
            <a:endCxn id="104" idx="6"/>
          </p:cNvCxnSpPr>
          <p:nvPr/>
        </p:nvCxnSpPr>
        <p:spPr bwMode="auto">
          <a:xfrm rot="10800000">
            <a:off x="6165606" y="5639494"/>
            <a:ext cx="926675" cy="1588"/>
          </a:xfrm>
          <a:prstGeom prst="curvedConnector3">
            <a:avLst>
              <a:gd name="adj1" fmla="val 50000"/>
            </a:avLst>
          </a:prstGeom>
          <a:noFill/>
          <a:ln w="222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08" name="Slide Number Placeholder 10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6064"/>
            <a:ext cx="7992888" cy="638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1907704" y="282134"/>
            <a:ext cx="62646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http://linkedlifedata.com/resource/umls/id/C0004096</a:t>
            </a:r>
            <a:endParaRPr lang="en-GB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6064"/>
            <a:ext cx="7992888" cy="638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 bwMode="auto">
          <a:xfrm>
            <a:off x="323528" y="3220169"/>
            <a:ext cx="3744416" cy="352839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67544" y="267841"/>
            <a:ext cx="7416824" cy="2664296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092552" y="3372569"/>
            <a:ext cx="2808312" cy="2592288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6455" y="6388521"/>
            <a:ext cx="1691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04B26"/>
                </a:solidFill>
              </a:rPr>
              <a:t>Concept labels</a:t>
            </a:r>
            <a:endParaRPr lang="en-GB" b="1" dirty="0">
              <a:solidFill>
                <a:srgbClr val="F04B2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8224" y="5596433"/>
            <a:ext cx="1646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04B26"/>
                </a:solidFill>
              </a:rPr>
              <a:t>Concept types</a:t>
            </a:r>
            <a:endParaRPr lang="en-GB" b="1" dirty="0">
              <a:solidFill>
                <a:srgbClr val="F04B2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6555" y="2572097"/>
            <a:ext cx="2077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04B26"/>
                </a:solidFill>
              </a:rPr>
              <a:t>Concept definition</a:t>
            </a:r>
            <a:endParaRPr lang="en-GB" b="1" dirty="0">
              <a:solidFill>
                <a:srgbClr val="F04B26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07704" y="282134"/>
            <a:ext cx="62646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http://linkedlifedata.com/resource/umls/id/C0004096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699792" y="2575814"/>
            <a:ext cx="2304256" cy="34913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rgbClr val="005500"/>
              </a:solidFill>
              <a:effectLst/>
              <a:latin typeface="Tahom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99792" y="2276872"/>
            <a:ext cx="197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04B26"/>
                </a:solidFill>
              </a:rPr>
              <a:t>Different formats</a:t>
            </a:r>
            <a:endParaRPr lang="en-GB" b="1" dirty="0">
              <a:solidFill>
                <a:srgbClr val="F04B2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Querying LLD web interface with SPARQL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dirty="0" smtClean="0"/>
              <a:t>LLD supports a database like web interface for executing SPARQL queries, where:</a:t>
            </a:r>
          </a:p>
          <a:p>
            <a:r>
              <a:rPr lang="en-GB" dirty="0" smtClean="0"/>
              <a:t>You can test you query</a:t>
            </a:r>
          </a:p>
          <a:p>
            <a:r>
              <a:rPr lang="en-GB" dirty="0" smtClean="0"/>
              <a:t>Populate directly from the database your gazetteer (e.g. LKB Gazetteer)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#</a:t>
            </a:r>
            <a:fld id="{5D0F9B6F-A9AC-421D-BFE3-6329A2EEE99C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29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6150" y="3882127"/>
            <a:ext cx="4064000" cy="204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802520" y="1196975"/>
            <a:ext cx="397126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Querying SKOS Data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PREFIX </a:t>
            </a:r>
            <a:r>
              <a:rPr lang="en-GB" sz="1600" dirty="0" err="1" smtClean="0">
                <a:latin typeface="Lucida Console" pitchFamily="49" charset="0"/>
              </a:rPr>
              <a:t>skos</a:t>
            </a:r>
            <a:r>
              <a:rPr lang="en-GB" sz="1600" dirty="0" smtClean="0">
                <a:latin typeface="Lucida Console" pitchFamily="49" charset="0"/>
              </a:rPr>
              <a:t>: &lt;http://www.w3.org/2004/02/skos/core#&gt;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PREFIX </a:t>
            </a:r>
            <a:r>
              <a:rPr lang="en-GB" sz="1600" dirty="0" err="1" smtClean="0">
                <a:latin typeface="Lucida Console" pitchFamily="49" charset="0"/>
              </a:rPr>
              <a:t>rdfs</a:t>
            </a:r>
            <a:r>
              <a:rPr lang="en-GB" sz="1600" dirty="0" smtClean="0">
                <a:latin typeface="Lucida Console" pitchFamily="49" charset="0"/>
              </a:rPr>
              <a:t>: &lt;http://www.w3.org/2000/01/rdf-schema#&gt;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PREFIX </a:t>
            </a:r>
            <a:r>
              <a:rPr lang="en-GB" sz="1600" dirty="0" err="1" smtClean="0">
                <a:latin typeface="Lucida Console" pitchFamily="49" charset="0"/>
              </a:rPr>
              <a:t>lld</a:t>
            </a:r>
            <a:r>
              <a:rPr lang="en-GB" sz="1600" dirty="0" smtClean="0">
                <a:latin typeface="Lucida Console" pitchFamily="49" charset="0"/>
              </a:rPr>
              <a:t>: &lt;http://linkedlifedata.com/resource/&gt;</a:t>
            </a:r>
          </a:p>
          <a:p>
            <a:pPr>
              <a:buNone/>
            </a:pPr>
            <a:endParaRPr lang="en-GB" sz="16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SELECT DISTINCT </a:t>
            </a:r>
            <a:r>
              <a:rPr lang="en-GB" sz="1600" dirty="0" smtClean="0">
                <a:latin typeface="Lucida Console" pitchFamily="49" charset="0"/>
              </a:rPr>
              <a:t>?label ?concept ?top</a:t>
            </a:r>
            <a:endParaRPr lang="en-GB" sz="16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WHERE {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    ?top </a:t>
            </a:r>
            <a:r>
              <a:rPr lang="en-GB" sz="1600" dirty="0" err="1" smtClean="0">
                <a:latin typeface="Lucida Console" pitchFamily="49" charset="0"/>
              </a:rPr>
              <a:t>skos:prefLabel</a:t>
            </a:r>
            <a:r>
              <a:rPr lang="en-GB" sz="1600" dirty="0" smtClean="0">
                <a:latin typeface="Lucida Console" pitchFamily="49" charset="0"/>
              </a:rPr>
              <a:t> "Respiration Disorders".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    ?concept </a:t>
            </a:r>
            <a:r>
              <a:rPr lang="en-GB" sz="1600" dirty="0" err="1" smtClean="0">
                <a:latin typeface="Lucida Console" pitchFamily="49" charset="0"/>
              </a:rPr>
              <a:t>skos:broader</a:t>
            </a:r>
            <a:r>
              <a:rPr lang="en-GB" sz="1600" dirty="0" smtClean="0">
                <a:latin typeface="Lucida Console" pitchFamily="49" charset="0"/>
              </a:rPr>
              <a:t> ?top.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    ?concept </a:t>
            </a:r>
            <a:r>
              <a:rPr lang="en-GB" sz="1600" dirty="0" err="1" smtClean="0">
                <a:latin typeface="Lucida Console" pitchFamily="49" charset="0"/>
              </a:rPr>
              <a:t>skos:inScheme</a:t>
            </a:r>
            <a:r>
              <a:rPr lang="en-GB" sz="1600" dirty="0" smtClean="0">
                <a:latin typeface="Lucida Console" pitchFamily="49" charset="0"/>
              </a:rPr>
              <a:t> </a:t>
            </a:r>
            <a:r>
              <a:rPr lang="en-GB" sz="1600" dirty="0" err="1" smtClean="0">
                <a:latin typeface="Lucida Console" pitchFamily="49" charset="0"/>
              </a:rPr>
              <a:t>lld:umls</a:t>
            </a:r>
            <a:r>
              <a:rPr lang="en-GB" sz="1600" dirty="0" smtClean="0">
                <a:latin typeface="Lucida Console" pitchFamily="49" charset="0"/>
              </a:rPr>
              <a:t>.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    ?concept </a:t>
            </a:r>
            <a:r>
              <a:rPr lang="en-GB" sz="1600" dirty="0" err="1" smtClean="0">
                <a:latin typeface="Lucida Console" pitchFamily="49" charset="0"/>
              </a:rPr>
              <a:t>rdfs:label</a:t>
            </a:r>
            <a:r>
              <a:rPr lang="en-GB" sz="1600" dirty="0" smtClean="0">
                <a:latin typeface="Lucida Console" pitchFamily="49" charset="0"/>
              </a:rPr>
              <a:t> ?label.</a:t>
            </a:r>
          </a:p>
          <a:p>
            <a:pPr>
              <a:buNone/>
            </a:pPr>
            <a:r>
              <a:rPr lang="en-GB" sz="1600" dirty="0" smtClean="0">
                <a:latin typeface="Lucida Console" pitchFamily="49" charset="0"/>
              </a:rPr>
              <a:t>}</a:t>
            </a:r>
            <a:endParaRPr lang="en-GB" sz="1600" dirty="0">
              <a:latin typeface="Lucida Console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876256" y="2276872"/>
            <a:ext cx="2015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Namespace prefixes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 bwMode="auto">
          <a:xfrm rot="16200000" flipV="1">
            <a:off x="7236115" y="1628981"/>
            <a:ext cx="144016" cy="1151766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9" idx="0"/>
          </p:cNvCxnSpPr>
          <p:nvPr/>
        </p:nvCxnSpPr>
        <p:spPr bwMode="auto">
          <a:xfrm rot="16200000" flipV="1">
            <a:off x="7236115" y="1628981"/>
            <a:ext cx="504056" cy="791726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9" idx="0"/>
          </p:cNvCxnSpPr>
          <p:nvPr/>
        </p:nvCxnSpPr>
        <p:spPr bwMode="auto">
          <a:xfrm rot="16200000" flipV="1">
            <a:off x="6948083" y="1340949"/>
            <a:ext cx="936104" cy="93574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660232" y="3501008"/>
            <a:ext cx="248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</a:t>
            </a:r>
            <a:r>
              <a:rPr lang="en-GB" dirty="0" smtClean="0">
                <a:solidFill>
                  <a:srgbClr val="FF0000"/>
                </a:solidFill>
              </a:rPr>
              <a:t>oncept with this name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60232" y="3933056"/>
            <a:ext cx="248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</a:t>
            </a:r>
            <a:r>
              <a:rPr lang="en-GB" dirty="0" smtClean="0">
                <a:solidFill>
                  <a:srgbClr val="FF0000"/>
                </a:solidFill>
              </a:rPr>
              <a:t>hild concepts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96744" y="4386590"/>
            <a:ext cx="248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part of UMLS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0232" y="4818638"/>
            <a:ext cx="248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all their synonyms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4329" y="5661248"/>
            <a:ext cx="7084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Return all “Respiration Disorder” concepts in LLD and all their IDs and labels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use LLD from Gate Developer?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196975"/>
            <a:ext cx="8280400" cy="2232025"/>
          </a:xfrm>
        </p:spPr>
        <p:txBody>
          <a:bodyPr/>
          <a:lstStyle/>
          <a:p>
            <a:r>
              <a:rPr lang="en-GB" dirty="0" smtClean="0"/>
              <a:t>Use LKB Gazetteer part of Gate Developer’s distribution</a:t>
            </a:r>
          </a:p>
          <a:p>
            <a:pPr marL="400050"/>
            <a:r>
              <a:rPr lang="en-GB" dirty="0" smtClean="0"/>
              <a:t>Modify “query.txt” file with the results you have tested</a:t>
            </a:r>
          </a:p>
          <a:p>
            <a:pPr marL="400050"/>
            <a:r>
              <a:rPr lang="en-GB" dirty="0" smtClean="0"/>
              <a:t>Point the gazetteer to the “</a:t>
            </a:r>
            <a:r>
              <a:rPr lang="en-GB" dirty="0" err="1" smtClean="0"/>
              <a:t>repositoryURL</a:t>
            </a:r>
            <a:r>
              <a:rPr lang="en-GB" dirty="0" smtClean="0"/>
              <a:t>” of: </a:t>
            </a:r>
            <a:endParaRPr lang="en-GB" sz="2000" b="1" dirty="0" smtClean="0"/>
          </a:p>
          <a:p>
            <a:pPr marL="400050">
              <a:buNone/>
            </a:pPr>
            <a:r>
              <a:rPr lang="en-GB" sz="2000" b="1" dirty="0" smtClean="0"/>
              <a:t>http://linkedlifedata.com/sparql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9552" y="3645024"/>
            <a:ext cx="82804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F04B26"/>
              </a:buClr>
              <a:buSzTx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/>
            </a:r>
            <a:b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140968"/>
            <a:ext cx="7588176" cy="85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365104"/>
            <a:ext cx="57531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5813" y="4005064"/>
            <a:ext cx="46386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005064"/>
            <a:ext cx="3571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#</a:t>
            </a:r>
            <a:fld id="{5D0F9B6F-A9AC-421D-BFE3-6329A2EEE99C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579261"/>
            <a:ext cx="8280400" cy="413127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rgbClr val="005500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rgbClr val="005500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EFFFEF"/>
        </a:lt1>
        <a:dk2>
          <a:srgbClr val="0055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6FFF6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68406</TotalTime>
  <Words>699</Words>
  <Application>Microsoft Office PowerPoint</Application>
  <PresentationFormat>On-screen Show (4:3)</PresentationFormat>
  <Paragraphs>114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 Information Extraction  with Linked Life Data</vt:lpstr>
      <vt:lpstr>Linked Life Data Overview</vt:lpstr>
      <vt:lpstr>Semantic Annotations with LLD</vt:lpstr>
      <vt:lpstr>Simple Knowledge Organisation Schema (SKOS)</vt:lpstr>
      <vt:lpstr>SKOS Semantics to Map Across Different Thesauri</vt:lpstr>
      <vt:lpstr>Slide 6</vt:lpstr>
      <vt:lpstr>Slide 7</vt:lpstr>
      <vt:lpstr>Querying LLD web interface with SPARQL</vt:lpstr>
      <vt:lpstr>Querying SKOS Data</vt:lpstr>
      <vt:lpstr>How to use LLD from Gate Developer?</vt:lpstr>
      <vt:lpstr>Conclusion</vt:lpstr>
    </vt:vector>
  </TitlesOfParts>
  <Company>SIRMA AI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Naso</dc:creator>
  <cp:lastModifiedBy>vassil</cp:lastModifiedBy>
  <cp:revision>1772</cp:revision>
  <dcterms:created xsi:type="dcterms:W3CDTF">2002-01-04T12:28:06Z</dcterms:created>
  <dcterms:modified xsi:type="dcterms:W3CDTF">2011-05-14T12:36:51Z</dcterms:modified>
</cp:coreProperties>
</file>